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4" r:id="rId3"/>
    <p:sldId id="273" r:id="rId4"/>
    <p:sldId id="258" r:id="rId5"/>
    <p:sldId id="270" r:id="rId6"/>
    <p:sldId id="261" r:id="rId7"/>
    <p:sldId id="263" r:id="rId8"/>
    <p:sldId id="264" r:id="rId9"/>
    <p:sldId id="265" r:id="rId10"/>
    <p:sldId id="266" r:id="rId11"/>
    <p:sldId id="267" r:id="rId12"/>
    <p:sldId id="268" r:id="rId13"/>
    <p:sldId id="272" r:id="rId14"/>
    <p:sldId id="271" r:id="rId15"/>
    <p:sldId id="269" r:id="rId16"/>
    <p:sldId id="30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0" d="100"/>
          <a:sy n="80" d="100"/>
        </p:scale>
        <p:origin x="8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3B8640-82FE-4B82-8F4A-A11C48A5F87B}" type="datetimeFigureOut">
              <a:rPr lang="en-GB" smtClean="0"/>
              <a:t>27/07/2026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4B7B18-986E-4C60-8E7E-7CD1E038ED4D}" type="slidenum">
              <a:rPr lang="en-GB" smtClean="0"/>
              <a:t>‹#›</a:t>
            </a:fld>
            <a:endParaRPr lang="en-GB"/>
          </a:p>
        </p:txBody>
      </p:sp>
    </p:spTree>
    <p:extLst>
      <p:ext uri="{BB962C8B-B14F-4D97-AF65-F5344CB8AC3E}">
        <p14:creationId xmlns:p14="http://schemas.microsoft.com/office/powerpoint/2010/main" val="4076953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5FB7A-2CAB-A0D8-4C7A-74EC3A942CA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3F483F4-F2A7-BE4D-039E-C0804D7EB8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91A3A2FB-1C8A-CAE2-9ACC-0F98395E80F5}"/>
              </a:ext>
            </a:extLst>
          </p:cNvPr>
          <p:cNvSpPr>
            <a:spLocks noGrp="1"/>
          </p:cNvSpPr>
          <p:nvPr>
            <p:ph type="dt" sz="half" idx="10"/>
          </p:nvPr>
        </p:nvSpPr>
        <p:spPr/>
        <p:txBody>
          <a:bodyPr/>
          <a:lstStyle/>
          <a:p>
            <a:fld id="{3E0278BF-983B-44C9-A586-D584B4DD8052}" type="datetime1">
              <a:rPr lang="en-GB" smtClean="0"/>
              <a:t>27/07/2026</a:t>
            </a:fld>
            <a:endParaRPr lang="en-GB"/>
          </a:p>
        </p:txBody>
      </p:sp>
      <p:sp>
        <p:nvSpPr>
          <p:cNvPr id="5" name="Footer Placeholder 4">
            <a:extLst>
              <a:ext uri="{FF2B5EF4-FFF2-40B4-BE49-F238E27FC236}">
                <a16:creationId xmlns:a16="http://schemas.microsoft.com/office/drawing/2014/main" id="{471AC4A7-DB4B-36D0-FBD5-4917E4F156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7AF346-225D-B926-F2BE-40F1144EBC20}"/>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1067544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A1B43-C7E0-1DFB-2ED0-12D6B5A3DE84}"/>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5150335-A4C3-9896-84FA-C9323941440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F032F16-AF97-EC54-03E8-C99331F4224B}"/>
              </a:ext>
            </a:extLst>
          </p:cNvPr>
          <p:cNvSpPr>
            <a:spLocks noGrp="1"/>
          </p:cNvSpPr>
          <p:nvPr>
            <p:ph type="dt" sz="half" idx="10"/>
          </p:nvPr>
        </p:nvSpPr>
        <p:spPr/>
        <p:txBody>
          <a:bodyPr/>
          <a:lstStyle/>
          <a:p>
            <a:fld id="{3DFFAFCA-2A1C-4FB0-A17F-3505E1B2BA4B}" type="datetime1">
              <a:rPr lang="en-GB" smtClean="0"/>
              <a:t>27/07/2026</a:t>
            </a:fld>
            <a:endParaRPr lang="en-GB"/>
          </a:p>
        </p:txBody>
      </p:sp>
      <p:sp>
        <p:nvSpPr>
          <p:cNvPr id="5" name="Footer Placeholder 4">
            <a:extLst>
              <a:ext uri="{FF2B5EF4-FFF2-40B4-BE49-F238E27FC236}">
                <a16:creationId xmlns:a16="http://schemas.microsoft.com/office/drawing/2014/main" id="{F1B36DDF-5C8A-D0D7-5792-806F895DCC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B06B7E-EE2B-B875-6C59-349A3C4C5A65}"/>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870821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690B95-F938-FF57-8FC3-07CE87F1E33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D5CAAB7-8397-319C-7C50-47F78173482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29FA379-2969-9F30-BDD7-960070F03A25}"/>
              </a:ext>
            </a:extLst>
          </p:cNvPr>
          <p:cNvSpPr>
            <a:spLocks noGrp="1"/>
          </p:cNvSpPr>
          <p:nvPr>
            <p:ph type="dt" sz="half" idx="10"/>
          </p:nvPr>
        </p:nvSpPr>
        <p:spPr/>
        <p:txBody>
          <a:bodyPr/>
          <a:lstStyle/>
          <a:p>
            <a:fld id="{905B7E85-523A-4729-9DBF-5069E36D648B}" type="datetime1">
              <a:rPr lang="en-GB" smtClean="0"/>
              <a:t>27/07/2026</a:t>
            </a:fld>
            <a:endParaRPr lang="en-GB"/>
          </a:p>
        </p:txBody>
      </p:sp>
      <p:sp>
        <p:nvSpPr>
          <p:cNvPr id="5" name="Footer Placeholder 4">
            <a:extLst>
              <a:ext uri="{FF2B5EF4-FFF2-40B4-BE49-F238E27FC236}">
                <a16:creationId xmlns:a16="http://schemas.microsoft.com/office/drawing/2014/main" id="{2F325936-01CD-188C-F328-CDE8901E25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657EB1-ACB5-F69E-E7B6-381BA5986601}"/>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3468774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02 — No Image">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F7CC208-220D-6B62-9EF8-9F3383F7A6E3}"/>
              </a:ext>
            </a:extLst>
          </p:cNvPr>
          <p:cNvPicPr>
            <a:picLocks noChangeAspect="1"/>
          </p:cNvPicPr>
          <p:nvPr userDrawn="1"/>
        </p:nvPicPr>
        <p:blipFill>
          <a:blip r:embed="rId2"/>
          <a:srcRect/>
          <a:stretch/>
        </p:blipFill>
        <p:spPr>
          <a:xfrm>
            <a:off x="25758" y="222161"/>
            <a:ext cx="3765183" cy="1278586"/>
          </a:xfrm>
          <a:prstGeom prst="rect">
            <a:avLst/>
          </a:prstGeom>
        </p:spPr>
      </p:pic>
      <p:sp>
        <p:nvSpPr>
          <p:cNvPr id="2" name="Title 1">
            <a:extLst>
              <a:ext uri="{FF2B5EF4-FFF2-40B4-BE49-F238E27FC236}">
                <a16:creationId xmlns:a16="http://schemas.microsoft.com/office/drawing/2014/main" id="{3D093531-4621-E510-9976-30D18B0757ED}"/>
              </a:ext>
            </a:extLst>
          </p:cNvPr>
          <p:cNvSpPr>
            <a:spLocks noGrp="1"/>
          </p:cNvSpPr>
          <p:nvPr>
            <p:ph type="title" hasCustomPrompt="1"/>
          </p:nvPr>
        </p:nvSpPr>
        <p:spPr>
          <a:xfrm>
            <a:off x="451682" y="6034209"/>
            <a:ext cx="7373106" cy="430887"/>
          </a:xfrm>
          <a:prstGeom prst="rect">
            <a:avLst/>
          </a:prstGeom>
        </p:spPr>
        <p:txBody>
          <a:bodyPr wrap="square" anchor="b">
            <a:spAutoFit/>
          </a:bodyPr>
          <a:lstStyle>
            <a:lvl1pPr>
              <a:lnSpc>
                <a:spcPct val="100000"/>
              </a:lnSpc>
              <a:defRPr sz="2800">
                <a:solidFill>
                  <a:schemeClr val="tx2"/>
                </a:solidFill>
                <a:latin typeface="Georgia" panose="02040502050405020303" pitchFamily="18" charset="0"/>
              </a:defRPr>
            </a:lvl1pPr>
          </a:lstStyle>
          <a:p>
            <a:r>
              <a:rPr lang="en-GB" dirty="0"/>
              <a:t>Click to change title</a:t>
            </a:r>
            <a:endParaRPr lang="en-US" dirty="0"/>
          </a:p>
        </p:txBody>
      </p:sp>
      <p:sp>
        <p:nvSpPr>
          <p:cNvPr id="6" name="Text Placeholder 3">
            <a:extLst>
              <a:ext uri="{FF2B5EF4-FFF2-40B4-BE49-F238E27FC236}">
                <a16:creationId xmlns:a16="http://schemas.microsoft.com/office/drawing/2014/main" id="{823D988B-6871-C3FA-45BA-1A96549FF15D}"/>
              </a:ext>
            </a:extLst>
          </p:cNvPr>
          <p:cNvSpPr>
            <a:spLocks noGrp="1"/>
          </p:cNvSpPr>
          <p:nvPr>
            <p:ph type="body" sz="half" idx="2"/>
          </p:nvPr>
        </p:nvSpPr>
        <p:spPr>
          <a:xfrm>
            <a:off x="8216762" y="6187591"/>
            <a:ext cx="3484015" cy="246221"/>
          </a:xfrm>
        </p:spPr>
        <p:txBody>
          <a:bodyPr anchor="b" anchorCtr="0">
            <a:spAutoFit/>
          </a:bodyPr>
          <a:lstStyle>
            <a:lvl1pPr marL="0" indent="0" algn="r">
              <a:buNone/>
              <a:defRPr sz="1600" b="0" i="0">
                <a:latin typeface="Calibri" panose="020F0502020204030204" pitchFamily="34" charset="0"/>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Graphic 4">
            <a:extLst>
              <a:ext uri="{FF2B5EF4-FFF2-40B4-BE49-F238E27FC236}">
                <a16:creationId xmlns:a16="http://schemas.microsoft.com/office/drawing/2014/main" id="{36CC1654-F9E0-5855-E206-2929E8AD6846}"/>
              </a:ext>
            </a:extLst>
          </p:cNvPr>
          <p:cNvPicPr>
            <a:picLocks noChangeAspect="1"/>
          </p:cNvPicPr>
          <p:nvPr userDrawn="1"/>
        </p:nvPicPr>
        <p:blipFill>
          <a:blip>
            <a:extLst>
              <a:ext uri="{96DAC541-7B7A-43D3-8B79-37D633B846F1}">
                <asvg:svgBlip xmlns:asvg="http://schemas.microsoft.com/office/drawing/2016/SVG/main" r:embed="rId3"/>
              </a:ext>
            </a:extLst>
          </a:blip>
          <a:srcRect l="17011" t="-14945" r="26489" b="61277"/>
          <a:stretch>
            <a:fillRect/>
          </a:stretch>
        </p:blipFill>
        <p:spPr>
          <a:xfrm flipH="1">
            <a:off x="0" y="4310743"/>
            <a:ext cx="12192000" cy="2547257"/>
          </a:xfrm>
          <a:prstGeom prst="rect">
            <a:avLst/>
          </a:prstGeom>
        </p:spPr>
      </p:pic>
    </p:spTree>
    <p:extLst>
      <p:ext uri="{BB962C8B-B14F-4D97-AF65-F5344CB8AC3E}">
        <p14:creationId xmlns:p14="http://schemas.microsoft.com/office/powerpoint/2010/main" val="104537089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C2BC-960E-C31A-83F1-128F2A5C90F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5B77F2F-5C9A-09D7-2FBB-4165526057E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E1E50F1-F351-37A7-5391-E310D3EEDBC2}"/>
              </a:ext>
            </a:extLst>
          </p:cNvPr>
          <p:cNvSpPr>
            <a:spLocks noGrp="1"/>
          </p:cNvSpPr>
          <p:nvPr>
            <p:ph type="dt" sz="half" idx="10"/>
          </p:nvPr>
        </p:nvSpPr>
        <p:spPr/>
        <p:txBody>
          <a:bodyPr/>
          <a:lstStyle/>
          <a:p>
            <a:fld id="{E9EC04FC-32C4-4FF6-AF73-27B93D0D9C13}" type="datetime1">
              <a:rPr lang="en-GB" smtClean="0"/>
              <a:t>27/07/2026</a:t>
            </a:fld>
            <a:endParaRPr lang="en-GB"/>
          </a:p>
        </p:txBody>
      </p:sp>
      <p:sp>
        <p:nvSpPr>
          <p:cNvPr id="5" name="Footer Placeholder 4">
            <a:extLst>
              <a:ext uri="{FF2B5EF4-FFF2-40B4-BE49-F238E27FC236}">
                <a16:creationId xmlns:a16="http://schemas.microsoft.com/office/drawing/2014/main" id="{0B4A1032-9A77-0772-A36C-A9FC17564D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6E6DDE-4866-6F3F-3C58-E376CB97285B}"/>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3349319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439-0789-2E75-6167-86EA1241BA2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4AD0880-B447-5436-6ED5-A0B720D9AE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E13BA8D-C442-CE5D-88BE-B92DDDED2C35}"/>
              </a:ext>
            </a:extLst>
          </p:cNvPr>
          <p:cNvSpPr>
            <a:spLocks noGrp="1"/>
          </p:cNvSpPr>
          <p:nvPr>
            <p:ph type="dt" sz="half" idx="10"/>
          </p:nvPr>
        </p:nvSpPr>
        <p:spPr/>
        <p:txBody>
          <a:bodyPr/>
          <a:lstStyle/>
          <a:p>
            <a:fld id="{6AED74B2-C0B2-4A5F-B443-5888049CF3FB}" type="datetime1">
              <a:rPr lang="en-GB" smtClean="0"/>
              <a:t>27/07/2026</a:t>
            </a:fld>
            <a:endParaRPr lang="en-GB"/>
          </a:p>
        </p:txBody>
      </p:sp>
      <p:sp>
        <p:nvSpPr>
          <p:cNvPr id="5" name="Footer Placeholder 4">
            <a:extLst>
              <a:ext uri="{FF2B5EF4-FFF2-40B4-BE49-F238E27FC236}">
                <a16:creationId xmlns:a16="http://schemas.microsoft.com/office/drawing/2014/main" id="{403BADEC-7896-0EB1-F9A4-E6D01120F8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505228-18F9-0CAC-65F7-ADFD3A996BD3}"/>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361994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4339E-37BE-A1F4-B5A5-84347C92547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A6B7FCE-4366-E0D4-CBE1-E275A3C1A10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77E468C-D86F-A427-5E9E-F560C4530BA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294F558-70CD-88FE-E339-5B2F53B3E694}"/>
              </a:ext>
            </a:extLst>
          </p:cNvPr>
          <p:cNvSpPr>
            <a:spLocks noGrp="1"/>
          </p:cNvSpPr>
          <p:nvPr>
            <p:ph type="dt" sz="half" idx="10"/>
          </p:nvPr>
        </p:nvSpPr>
        <p:spPr/>
        <p:txBody>
          <a:bodyPr/>
          <a:lstStyle/>
          <a:p>
            <a:fld id="{A30F0A5A-AE9D-46F1-B94E-8899956986C3}" type="datetime1">
              <a:rPr lang="en-GB" smtClean="0"/>
              <a:t>27/07/2026</a:t>
            </a:fld>
            <a:endParaRPr lang="en-GB"/>
          </a:p>
        </p:txBody>
      </p:sp>
      <p:sp>
        <p:nvSpPr>
          <p:cNvPr id="6" name="Footer Placeholder 5">
            <a:extLst>
              <a:ext uri="{FF2B5EF4-FFF2-40B4-BE49-F238E27FC236}">
                <a16:creationId xmlns:a16="http://schemas.microsoft.com/office/drawing/2014/main" id="{F19A0EC2-F627-4077-179D-77C94A4421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A4F0E7-07BE-75BC-644A-B3A546C95697}"/>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2544182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C979D-FD04-BBA1-2E85-867964C74FF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75B823C-C51E-177E-B0A7-5C923A6883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E719D35-15E9-1438-E896-76F31E418F2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D2899F6-DCBA-B79C-C1E1-591D35865A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8BB1875-079A-4E66-1CB2-95ACF5E042E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09A7611-C7DE-36D7-3133-B17E2A32D488}"/>
              </a:ext>
            </a:extLst>
          </p:cNvPr>
          <p:cNvSpPr>
            <a:spLocks noGrp="1"/>
          </p:cNvSpPr>
          <p:nvPr>
            <p:ph type="dt" sz="half" idx="10"/>
          </p:nvPr>
        </p:nvSpPr>
        <p:spPr/>
        <p:txBody>
          <a:bodyPr/>
          <a:lstStyle/>
          <a:p>
            <a:fld id="{06111613-CFDB-48C8-8CDF-0C18E731232D}" type="datetime1">
              <a:rPr lang="en-GB" smtClean="0"/>
              <a:t>27/07/2026</a:t>
            </a:fld>
            <a:endParaRPr lang="en-GB"/>
          </a:p>
        </p:txBody>
      </p:sp>
      <p:sp>
        <p:nvSpPr>
          <p:cNvPr id="8" name="Footer Placeholder 7">
            <a:extLst>
              <a:ext uri="{FF2B5EF4-FFF2-40B4-BE49-F238E27FC236}">
                <a16:creationId xmlns:a16="http://schemas.microsoft.com/office/drawing/2014/main" id="{111046E1-65C3-C1DB-66B3-26F7A3C6342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1729401-6A0E-5211-092A-A16616E95BBA}"/>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3402329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DF567-BC72-E0ED-0C92-DDA191BAA39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1038604-532C-3C3B-570C-EA4C440C1EE5}"/>
              </a:ext>
            </a:extLst>
          </p:cNvPr>
          <p:cNvSpPr>
            <a:spLocks noGrp="1"/>
          </p:cNvSpPr>
          <p:nvPr>
            <p:ph type="dt" sz="half" idx="10"/>
          </p:nvPr>
        </p:nvSpPr>
        <p:spPr/>
        <p:txBody>
          <a:bodyPr/>
          <a:lstStyle/>
          <a:p>
            <a:fld id="{D48AD3A4-9039-4D96-99FB-3E823468C1B2}" type="datetime1">
              <a:rPr lang="en-GB" smtClean="0"/>
              <a:t>27/07/2026</a:t>
            </a:fld>
            <a:endParaRPr lang="en-GB"/>
          </a:p>
        </p:txBody>
      </p:sp>
      <p:sp>
        <p:nvSpPr>
          <p:cNvPr id="4" name="Footer Placeholder 3">
            <a:extLst>
              <a:ext uri="{FF2B5EF4-FFF2-40B4-BE49-F238E27FC236}">
                <a16:creationId xmlns:a16="http://schemas.microsoft.com/office/drawing/2014/main" id="{85D6B3E6-23B3-35EF-3C2A-2BA92018923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B218577-6EB5-9C81-6DB5-7C485185CA7E}"/>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2168429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558362-F31F-F65D-5CB9-03A169B6D1E6}"/>
              </a:ext>
            </a:extLst>
          </p:cNvPr>
          <p:cNvSpPr>
            <a:spLocks noGrp="1"/>
          </p:cNvSpPr>
          <p:nvPr>
            <p:ph type="dt" sz="half" idx="10"/>
          </p:nvPr>
        </p:nvSpPr>
        <p:spPr/>
        <p:txBody>
          <a:bodyPr/>
          <a:lstStyle/>
          <a:p>
            <a:fld id="{4C278972-B7C4-47F2-BE2A-C79B5B352A79}" type="datetime1">
              <a:rPr lang="en-GB" smtClean="0"/>
              <a:t>27/07/2026</a:t>
            </a:fld>
            <a:endParaRPr lang="en-GB"/>
          </a:p>
        </p:txBody>
      </p:sp>
      <p:sp>
        <p:nvSpPr>
          <p:cNvPr id="3" name="Footer Placeholder 2">
            <a:extLst>
              <a:ext uri="{FF2B5EF4-FFF2-40B4-BE49-F238E27FC236}">
                <a16:creationId xmlns:a16="http://schemas.microsoft.com/office/drawing/2014/main" id="{0E863337-3127-F924-75CE-83AFAFDEB6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A9C7BD3-95E0-205B-9D99-9E9E2D00F1B9}"/>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1830115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FE86D-880B-9481-61D0-08E7DBEF30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B5E125F-BCF7-ED4B-566D-F1EC8474F5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7C2DA2B-A225-37CB-563A-EC16957B85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214661D-33C3-7904-E7E3-8CFC63C3F95E}"/>
              </a:ext>
            </a:extLst>
          </p:cNvPr>
          <p:cNvSpPr>
            <a:spLocks noGrp="1"/>
          </p:cNvSpPr>
          <p:nvPr>
            <p:ph type="dt" sz="half" idx="10"/>
          </p:nvPr>
        </p:nvSpPr>
        <p:spPr/>
        <p:txBody>
          <a:bodyPr/>
          <a:lstStyle/>
          <a:p>
            <a:fld id="{C567D425-BA20-4CDA-ADD7-4F5223F0F88F}" type="datetime1">
              <a:rPr lang="en-GB" smtClean="0"/>
              <a:t>27/07/2026</a:t>
            </a:fld>
            <a:endParaRPr lang="en-GB"/>
          </a:p>
        </p:txBody>
      </p:sp>
      <p:sp>
        <p:nvSpPr>
          <p:cNvPr id="6" name="Footer Placeholder 5">
            <a:extLst>
              <a:ext uri="{FF2B5EF4-FFF2-40B4-BE49-F238E27FC236}">
                <a16:creationId xmlns:a16="http://schemas.microsoft.com/office/drawing/2014/main" id="{CAACE136-45DB-8C44-F5F7-9F1EDFC535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D46E0E-7DA0-24BE-7B6E-35C20908E90F}"/>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3537378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1A893-5653-F6EF-5ADD-0AC94A6E7B4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0B6AD7C-1E44-ECA9-1AE8-77E572049E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5159070-370A-C557-8278-918902D842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4B5A6A7-98D0-9765-EF25-E26E33077446}"/>
              </a:ext>
            </a:extLst>
          </p:cNvPr>
          <p:cNvSpPr>
            <a:spLocks noGrp="1"/>
          </p:cNvSpPr>
          <p:nvPr>
            <p:ph type="dt" sz="half" idx="10"/>
          </p:nvPr>
        </p:nvSpPr>
        <p:spPr/>
        <p:txBody>
          <a:bodyPr/>
          <a:lstStyle/>
          <a:p>
            <a:fld id="{C20E5D2B-3146-4663-86B9-7A0C5186476F}" type="datetime1">
              <a:rPr lang="en-GB" smtClean="0"/>
              <a:t>27/07/2026</a:t>
            </a:fld>
            <a:endParaRPr lang="en-GB"/>
          </a:p>
        </p:txBody>
      </p:sp>
      <p:sp>
        <p:nvSpPr>
          <p:cNvPr id="6" name="Footer Placeholder 5">
            <a:extLst>
              <a:ext uri="{FF2B5EF4-FFF2-40B4-BE49-F238E27FC236}">
                <a16:creationId xmlns:a16="http://schemas.microsoft.com/office/drawing/2014/main" id="{29516F42-B62C-A42C-25A6-91FEA95A5C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30185C-E2B3-EBB0-608C-B396FC31F8B1}"/>
              </a:ext>
            </a:extLst>
          </p:cNvPr>
          <p:cNvSpPr>
            <a:spLocks noGrp="1"/>
          </p:cNvSpPr>
          <p:nvPr>
            <p:ph type="sldNum" sz="quarter" idx="12"/>
          </p:nvPr>
        </p:nvSpPr>
        <p:spPr/>
        <p:txBody>
          <a:bodyPr/>
          <a:lstStyle/>
          <a:p>
            <a:fld id="{A54C5530-2F5B-45D9-95E7-D22318790C86}" type="slidenum">
              <a:rPr lang="en-GB" smtClean="0"/>
              <a:t>‹#›</a:t>
            </a:fld>
            <a:endParaRPr lang="en-GB"/>
          </a:p>
        </p:txBody>
      </p:sp>
    </p:spTree>
    <p:extLst>
      <p:ext uri="{BB962C8B-B14F-4D97-AF65-F5344CB8AC3E}">
        <p14:creationId xmlns:p14="http://schemas.microsoft.com/office/powerpoint/2010/main" val="2220138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5AD12B-C591-F7CC-B159-C738013780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729128E-4CDA-5311-350A-C44953B032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BA6698F-DDA9-DE32-C577-37DF9C035A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079B4-2CB5-4A9A-B71B-DED45D02748E}" type="datetime1">
              <a:rPr lang="en-GB" smtClean="0"/>
              <a:t>27/07/2026</a:t>
            </a:fld>
            <a:endParaRPr lang="en-GB"/>
          </a:p>
        </p:txBody>
      </p:sp>
      <p:sp>
        <p:nvSpPr>
          <p:cNvPr id="5" name="Footer Placeholder 4">
            <a:extLst>
              <a:ext uri="{FF2B5EF4-FFF2-40B4-BE49-F238E27FC236}">
                <a16:creationId xmlns:a16="http://schemas.microsoft.com/office/drawing/2014/main" id="{3EA66805-3881-8FEC-79FF-E12B7DB42D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03EF445-B3E6-10AA-6EDB-3C5532B40F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4C5530-2F5B-45D9-95E7-D22318790C86}" type="slidenum">
              <a:rPr lang="en-GB" smtClean="0"/>
              <a:t>‹#›</a:t>
            </a:fld>
            <a:endParaRPr lang="en-GB"/>
          </a:p>
        </p:txBody>
      </p:sp>
    </p:spTree>
    <p:extLst>
      <p:ext uri="{BB962C8B-B14F-4D97-AF65-F5344CB8AC3E}">
        <p14:creationId xmlns:p14="http://schemas.microsoft.com/office/powerpoint/2010/main" val="3442912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1.bin"/><Relationship Id="rId1" Type="http://schemas.openxmlformats.org/officeDocument/2006/relationships/slideLayout" Target="../slideLayouts/slideLayout6.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6CF6D-ECE0-62A4-8BF9-B3F5B7A19943}"/>
              </a:ext>
            </a:extLst>
          </p:cNvPr>
          <p:cNvSpPr>
            <a:spLocks noGrp="1"/>
          </p:cNvSpPr>
          <p:nvPr>
            <p:ph type="ctrTitle"/>
          </p:nvPr>
        </p:nvSpPr>
        <p:spPr/>
        <p:txBody>
          <a:bodyPr/>
          <a:lstStyle/>
          <a:p>
            <a:r>
              <a:rPr lang="en-GB" dirty="0"/>
              <a:t>Responding to CBC Site Submissions</a:t>
            </a:r>
          </a:p>
        </p:txBody>
      </p:sp>
      <p:sp>
        <p:nvSpPr>
          <p:cNvPr id="3" name="Subtitle 2">
            <a:extLst>
              <a:ext uri="{FF2B5EF4-FFF2-40B4-BE49-F238E27FC236}">
                <a16:creationId xmlns:a16="http://schemas.microsoft.com/office/drawing/2014/main" id="{3498D956-2078-4056-C4EA-566CAC9CB83A}"/>
              </a:ext>
            </a:extLst>
          </p:cNvPr>
          <p:cNvSpPr>
            <a:spLocks noGrp="1"/>
          </p:cNvSpPr>
          <p:nvPr>
            <p:ph type="subTitle" idx="1"/>
          </p:nvPr>
        </p:nvSpPr>
        <p:spPr/>
        <p:txBody>
          <a:bodyPr>
            <a:noAutofit/>
          </a:bodyPr>
          <a:lstStyle/>
          <a:p>
            <a:r>
              <a:rPr lang="en-GB" sz="1800" dirty="0"/>
              <a:t>Mike Amos</a:t>
            </a:r>
          </a:p>
          <a:p>
            <a:endParaRPr lang="en-GB" sz="1800" dirty="0"/>
          </a:p>
          <a:p>
            <a:r>
              <a:rPr lang="en-GB" sz="1800" dirty="0"/>
              <a:t>July 2026</a:t>
            </a:r>
          </a:p>
          <a:p>
            <a:endParaRPr lang="en-GB" sz="1800" dirty="0"/>
          </a:p>
          <a:p>
            <a:r>
              <a:rPr lang="en-GB" sz="1800" dirty="0"/>
              <a:t>V0.6</a:t>
            </a:r>
          </a:p>
        </p:txBody>
      </p:sp>
      <p:sp>
        <p:nvSpPr>
          <p:cNvPr id="5" name="Slide Number Placeholder 4">
            <a:extLst>
              <a:ext uri="{FF2B5EF4-FFF2-40B4-BE49-F238E27FC236}">
                <a16:creationId xmlns:a16="http://schemas.microsoft.com/office/drawing/2014/main" id="{FCE448B5-B0FC-6342-85D1-83EAE01A6B8E}"/>
              </a:ext>
            </a:extLst>
          </p:cNvPr>
          <p:cNvSpPr>
            <a:spLocks noGrp="1"/>
          </p:cNvSpPr>
          <p:nvPr>
            <p:ph type="sldNum" sz="quarter" idx="12"/>
          </p:nvPr>
        </p:nvSpPr>
        <p:spPr/>
        <p:txBody>
          <a:bodyPr/>
          <a:lstStyle/>
          <a:p>
            <a:fld id="{A54C5530-2F5B-45D9-95E7-D22318790C86}" type="slidenum">
              <a:rPr lang="en-GB" smtClean="0"/>
              <a:t>1</a:t>
            </a:fld>
            <a:endParaRPr lang="en-GB"/>
          </a:p>
        </p:txBody>
      </p:sp>
      <p:pic>
        <p:nvPicPr>
          <p:cNvPr id="6" name="Picture 5">
            <a:extLst>
              <a:ext uri="{FF2B5EF4-FFF2-40B4-BE49-F238E27FC236}">
                <a16:creationId xmlns:a16="http://schemas.microsoft.com/office/drawing/2014/main" id="{34D24EE4-2F47-5027-8097-755AC1ECC2C8}"/>
              </a:ext>
            </a:extLst>
          </p:cNvPr>
          <p:cNvPicPr>
            <a:picLocks noChangeAspect="1"/>
          </p:cNvPicPr>
          <p:nvPr/>
        </p:nvPicPr>
        <p:blipFill>
          <a:blip r:embed="rId2"/>
          <a:stretch>
            <a:fillRect/>
          </a:stretch>
        </p:blipFill>
        <p:spPr>
          <a:xfrm>
            <a:off x="8778685" y="-65988"/>
            <a:ext cx="3158791" cy="1263192"/>
          </a:xfrm>
          <a:prstGeom prst="rect">
            <a:avLst/>
          </a:prstGeom>
        </p:spPr>
      </p:pic>
      <p:sp>
        <p:nvSpPr>
          <p:cNvPr id="4" name="Footer Placeholder 3">
            <a:extLst>
              <a:ext uri="{FF2B5EF4-FFF2-40B4-BE49-F238E27FC236}">
                <a16:creationId xmlns:a16="http://schemas.microsoft.com/office/drawing/2014/main" id="{FE23F207-4A16-8965-FCF6-9CE94CDA27A1}"/>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981464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A0FA6-D23D-D359-7CCC-9C2567C4B69D}"/>
              </a:ext>
            </a:extLst>
          </p:cNvPr>
          <p:cNvSpPr>
            <a:spLocks noGrp="1"/>
          </p:cNvSpPr>
          <p:nvPr>
            <p:ph type="title"/>
          </p:nvPr>
        </p:nvSpPr>
        <p:spPr/>
        <p:txBody>
          <a:bodyPr/>
          <a:lstStyle/>
          <a:p>
            <a:r>
              <a:rPr lang="en-GB" dirty="0"/>
              <a:t>Examples 1</a:t>
            </a:r>
          </a:p>
        </p:txBody>
      </p:sp>
      <p:sp>
        <p:nvSpPr>
          <p:cNvPr id="4" name="TextBox 3">
            <a:extLst>
              <a:ext uri="{FF2B5EF4-FFF2-40B4-BE49-F238E27FC236}">
                <a16:creationId xmlns:a16="http://schemas.microsoft.com/office/drawing/2014/main" id="{6CD86E06-4680-2783-D2B1-BFD0E870C556}"/>
              </a:ext>
            </a:extLst>
          </p:cNvPr>
          <p:cNvSpPr txBox="1"/>
          <p:nvPr/>
        </p:nvSpPr>
        <p:spPr>
          <a:xfrm>
            <a:off x="838200" y="1362560"/>
            <a:ext cx="10888744" cy="4734373"/>
          </a:xfrm>
          <a:prstGeom prst="rect">
            <a:avLst/>
          </a:prstGeom>
          <a:noFill/>
        </p:spPr>
        <p:txBody>
          <a:bodyPr wrap="square">
            <a:spAutoFit/>
          </a:bodyPr>
          <a:lstStyle/>
          <a:p>
            <a:pPr marL="342900" indent="-342900">
              <a:lnSpc>
                <a:spcPct val="115000"/>
              </a:lnSpc>
              <a:spcAft>
                <a:spcPts val="600"/>
              </a:spcAft>
              <a:buFont typeface="Arial" panose="020B0604020202020204" pitchFamily="34" charset="0"/>
              <a:buChar char="•"/>
              <a:defRPr/>
            </a:pPr>
            <a:r>
              <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rPr>
              <a:t>‘Previous applications for this site (CB/22/</a:t>
            </a:r>
            <a:r>
              <a:rPr lang="en-GB" sz="2000" kern="100" dirty="0" err="1">
                <a:solidFill>
                  <a:prstClr val="black"/>
                </a:solidFill>
                <a:latin typeface="Calibri" panose="020F0502020204030204" pitchFamily="34" charset="0"/>
                <a:ea typeface="Calibri" panose="020F0502020204030204" pitchFamily="34" charset="0"/>
                <a:cs typeface="Calibri" panose="020F0502020204030204" pitchFamily="34" charset="0"/>
              </a:rPr>
              <a:t>xxxxx</a:t>
            </a:r>
            <a:r>
              <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rPr>
              <a:t>/</a:t>
            </a:r>
            <a:r>
              <a:rPr lang="en-GB" sz="2000" kern="100" dirty="0" err="1">
                <a:solidFill>
                  <a:prstClr val="black"/>
                </a:solidFill>
                <a:latin typeface="Calibri" panose="020F0502020204030204" pitchFamily="34" charset="0"/>
                <a:ea typeface="Calibri" panose="020F0502020204030204" pitchFamily="34" charset="0"/>
                <a:cs typeface="Calibri" panose="020F0502020204030204" pitchFamily="34" charset="0"/>
              </a:rPr>
              <a:t>xxxx</a:t>
            </a:r>
            <a:r>
              <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rPr>
              <a:t>, CB24/</a:t>
            </a:r>
            <a:r>
              <a:rPr lang="en-GB" sz="2000" kern="100" dirty="0" err="1">
                <a:solidFill>
                  <a:prstClr val="black"/>
                </a:solidFill>
                <a:latin typeface="Calibri" panose="020F0502020204030204" pitchFamily="34" charset="0"/>
                <a:ea typeface="Calibri" panose="020F0502020204030204" pitchFamily="34" charset="0"/>
                <a:cs typeface="Calibri" panose="020F0502020204030204" pitchFamily="34" charset="0"/>
              </a:rPr>
              <a:t>xxxxx</a:t>
            </a:r>
            <a:r>
              <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rPr>
              <a:t>/</a:t>
            </a:r>
            <a:r>
              <a:rPr lang="en-GB" sz="2000" kern="100" dirty="0" err="1">
                <a:solidFill>
                  <a:prstClr val="black"/>
                </a:solidFill>
                <a:latin typeface="Calibri" panose="020F0502020204030204" pitchFamily="34" charset="0"/>
                <a:ea typeface="Calibri" panose="020F0502020204030204" pitchFamily="34" charset="0"/>
                <a:cs typeface="Calibri" panose="020F0502020204030204" pitchFamily="34" charset="0"/>
              </a:rPr>
              <a:t>xxxx</a:t>
            </a:r>
            <a:r>
              <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rPr>
              <a:t>) have been refused. The reasons for refusal still apply.’</a:t>
            </a:r>
            <a:endPar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Site is within Area 6B Mid Greensand Ridge as assessed in the Central Bedfordshire Council Landscape Character Assessment 2015.As permissions have been granted for both Windfall and Allocated developments in and around our village we are concerned about the accumulative effects on the area, its setting and the Greensand Ridge Walk. The long-distance North Bedfordshire Heritage Trail runs along our village, adjacent to the site which connects with Greensand Ridge Walk. Such walks contribute overall to the Rural Economy of Central Bedfordshire and are being promoted as part of Greensand Country, in order to increase tourism. ‘</a:t>
            </a:r>
            <a:endPar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proposed development will not contribute to the conservation or enhancement of the countryside around our village. It lies within an ancient landscape that has already been significantly altered by the recent developments at SITE A and SITE B. Further development will further erode the rural character of the area.’</a:t>
            </a:r>
          </a:p>
        </p:txBody>
      </p:sp>
      <p:sp>
        <p:nvSpPr>
          <p:cNvPr id="3" name="Slide Number Placeholder 2">
            <a:extLst>
              <a:ext uri="{FF2B5EF4-FFF2-40B4-BE49-F238E27FC236}">
                <a16:creationId xmlns:a16="http://schemas.microsoft.com/office/drawing/2014/main" id="{2C436650-36DB-BC26-9A91-1CD99955E5DB}"/>
              </a:ext>
            </a:extLst>
          </p:cNvPr>
          <p:cNvSpPr>
            <a:spLocks noGrp="1"/>
          </p:cNvSpPr>
          <p:nvPr>
            <p:ph type="sldNum" sz="quarter" idx="12"/>
          </p:nvPr>
        </p:nvSpPr>
        <p:spPr/>
        <p:txBody>
          <a:bodyPr/>
          <a:lstStyle/>
          <a:p>
            <a:fld id="{A54C5530-2F5B-45D9-95E7-D22318790C86}" type="slidenum">
              <a:rPr lang="en-GB" smtClean="0"/>
              <a:t>10</a:t>
            </a:fld>
            <a:endParaRPr lang="en-GB"/>
          </a:p>
        </p:txBody>
      </p:sp>
      <p:pic>
        <p:nvPicPr>
          <p:cNvPr id="6" name="Picture 5">
            <a:extLst>
              <a:ext uri="{FF2B5EF4-FFF2-40B4-BE49-F238E27FC236}">
                <a16:creationId xmlns:a16="http://schemas.microsoft.com/office/drawing/2014/main" id="{7AD039DB-EEB9-D324-D7FF-FAA162191C71}"/>
              </a:ext>
            </a:extLst>
          </p:cNvPr>
          <p:cNvPicPr>
            <a:picLocks noChangeAspect="1"/>
          </p:cNvPicPr>
          <p:nvPr/>
        </p:nvPicPr>
        <p:blipFill>
          <a:blip r:embed="rId2"/>
          <a:stretch>
            <a:fillRect/>
          </a:stretch>
        </p:blipFill>
        <p:spPr>
          <a:xfrm>
            <a:off x="9338825" y="0"/>
            <a:ext cx="2853175" cy="1140051"/>
          </a:xfrm>
          <a:prstGeom prst="rect">
            <a:avLst/>
          </a:prstGeom>
        </p:spPr>
      </p:pic>
      <p:sp>
        <p:nvSpPr>
          <p:cNvPr id="5" name="Footer Placeholder 4">
            <a:extLst>
              <a:ext uri="{FF2B5EF4-FFF2-40B4-BE49-F238E27FC236}">
                <a16:creationId xmlns:a16="http://schemas.microsoft.com/office/drawing/2014/main" id="{7A2E97F2-EAAC-0786-54ED-288BB5ACEAD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30265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24AD4-DCBA-095F-F378-8BB3791A564F}"/>
              </a:ext>
            </a:extLst>
          </p:cNvPr>
          <p:cNvSpPr>
            <a:spLocks noGrp="1"/>
          </p:cNvSpPr>
          <p:nvPr>
            <p:ph type="title"/>
          </p:nvPr>
        </p:nvSpPr>
        <p:spPr/>
        <p:txBody>
          <a:bodyPr/>
          <a:lstStyle/>
          <a:p>
            <a:r>
              <a:rPr lang="en-GB" dirty="0"/>
              <a:t>Examples 2</a:t>
            </a:r>
          </a:p>
        </p:txBody>
      </p:sp>
      <p:sp>
        <p:nvSpPr>
          <p:cNvPr id="4" name="TextBox 3">
            <a:extLst>
              <a:ext uri="{FF2B5EF4-FFF2-40B4-BE49-F238E27FC236}">
                <a16:creationId xmlns:a16="http://schemas.microsoft.com/office/drawing/2014/main" id="{7053FEED-84C0-03D6-A832-8753C3144818}"/>
              </a:ext>
            </a:extLst>
          </p:cNvPr>
          <p:cNvSpPr txBox="1"/>
          <p:nvPr/>
        </p:nvSpPr>
        <p:spPr>
          <a:xfrm>
            <a:off x="838200" y="1491685"/>
            <a:ext cx="10879318" cy="4535344"/>
          </a:xfrm>
          <a:prstGeom prst="rect">
            <a:avLst/>
          </a:prstGeom>
          <a:noFill/>
        </p:spPr>
        <p:txBody>
          <a:bodyPr wrap="square">
            <a:spAutoFit/>
          </a:bodyPr>
          <a:lstStyle/>
          <a:p>
            <a:pPr marL="342900" indent="-342900">
              <a:lnSpc>
                <a:spcPct val="115000"/>
              </a:lnSpc>
              <a:spcAft>
                <a:spcPts val="6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Calibri" panose="020F0502020204030204" pitchFamily="34" charset="0"/>
              </a:rPr>
              <a:t>‘The proposed application is outside of the Settlement Envelope and close to the Conservation Area. It will have a negative impact on the rural character and setting of the area and the approach to the Conservation Area.’</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6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Calibri" panose="020F0502020204030204" pitchFamily="34" charset="0"/>
              </a:rPr>
              <a:t>‘The proposed application will significantly degrade the amenity of view A as identified in our Neighbourhood Plan’.</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6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Calibri" panose="020F0502020204030204" pitchFamily="34" charset="0"/>
              </a:rPr>
              <a:t>‘Parking is already an issue along this road. This application could result in additional on-road parking leading to congestion and risk to other road users.’</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Calibri" panose="020F0502020204030204" pitchFamily="34" charset="0"/>
              </a:rPr>
              <a:t>‘There has been significant windfall development in our village in recent years. This includes new estates at SITE 1 (28 large properties) and SITE 2 (12 properties). Individual sites have also been developed in ROAD 1 and ROAD 2. Further development will increase the threat to the essential rural character of the village.’</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000" kern="100" dirty="0">
                <a:effectLst/>
                <a:latin typeface="Calibri" panose="020F0502020204030204" pitchFamily="34" charset="0"/>
                <a:ea typeface="Calibri" panose="020F0502020204030204" pitchFamily="34" charset="0"/>
                <a:cs typeface="Calibri" panose="020F0502020204030204" pitchFamily="34" charset="0"/>
              </a:rPr>
              <a:t> </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0C88F0F4-B8E8-59B6-0671-53DA81D2E742}"/>
              </a:ext>
            </a:extLst>
          </p:cNvPr>
          <p:cNvSpPr>
            <a:spLocks noGrp="1"/>
          </p:cNvSpPr>
          <p:nvPr>
            <p:ph type="sldNum" sz="quarter" idx="12"/>
          </p:nvPr>
        </p:nvSpPr>
        <p:spPr/>
        <p:txBody>
          <a:bodyPr/>
          <a:lstStyle/>
          <a:p>
            <a:fld id="{A54C5530-2F5B-45D9-95E7-D22318790C86}" type="slidenum">
              <a:rPr lang="en-GB" smtClean="0"/>
              <a:t>11</a:t>
            </a:fld>
            <a:endParaRPr lang="en-GB"/>
          </a:p>
        </p:txBody>
      </p:sp>
      <p:pic>
        <p:nvPicPr>
          <p:cNvPr id="6" name="Picture 5">
            <a:extLst>
              <a:ext uri="{FF2B5EF4-FFF2-40B4-BE49-F238E27FC236}">
                <a16:creationId xmlns:a16="http://schemas.microsoft.com/office/drawing/2014/main" id="{AF22D708-1765-C723-7FCB-D64F4F84E6F6}"/>
              </a:ext>
            </a:extLst>
          </p:cNvPr>
          <p:cNvPicPr>
            <a:picLocks noChangeAspect="1"/>
          </p:cNvPicPr>
          <p:nvPr/>
        </p:nvPicPr>
        <p:blipFill>
          <a:blip r:embed="rId2"/>
          <a:stretch>
            <a:fillRect/>
          </a:stretch>
        </p:blipFill>
        <p:spPr>
          <a:xfrm>
            <a:off x="9338825" y="-112145"/>
            <a:ext cx="2853175" cy="1140051"/>
          </a:xfrm>
          <a:prstGeom prst="rect">
            <a:avLst/>
          </a:prstGeom>
        </p:spPr>
      </p:pic>
      <p:sp>
        <p:nvSpPr>
          <p:cNvPr id="5" name="Footer Placeholder 4">
            <a:extLst>
              <a:ext uri="{FF2B5EF4-FFF2-40B4-BE49-F238E27FC236}">
                <a16:creationId xmlns:a16="http://schemas.microsoft.com/office/drawing/2014/main" id="{18837E39-2C35-50BB-191D-DCB0FC5AB2A8}"/>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304325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A039-F877-3DD2-24E5-A14248AD0E90}"/>
              </a:ext>
            </a:extLst>
          </p:cNvPr>
          <p:cNvSpPr>
            <a:spLocks noGrp="1"/>
          </p:cNvSpPr>
          <p:nvPr>
            <p:ph type="title"/>
          </p:nvPr>
        </p:nvSpPr>
        <p:spPr/>
        <p:txBody>
          <a:bodyPr/>
          <a:lstStyle/>
          <a:p>
            <a:r>
              <a:rPr lang="en-GB" dirty="0"/>
              <a:t>Examples 3</a:t>
            </a:r>
          </a:p>
        </p:txBody>
      </p:sp>
      <p:sp>
        <p:nvSpPr>
          <p:cNvPr id="4" name="TextBox 3">
            <a:extLst>
              <a:ext uri="{FF2B5EF4-FFF2-40B4-BE49-F238E27FC236}">
                <a16:creationId xmlns:a16="http://schemas.microsoft.com/office/drawing/2014/main" id="{0C3F2D18-49FD-3175-91BC-C1272162ACDA}"/>
              </a:ext>
            </a:extLst>
          </p:cNvPr>
          <p:cNvSpPr txBox="1"/>
          <p:nvPr/>
        </p:nvSpPr>
        <p:spPr>
          <a:xfrm>
            <a:off x="838200" y="1313905"/>
            <a:ext cx="10644433" cy="5564857"/>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site is set in open countryside, outside of the Settlement Envelope of the village. It provides an attractive rural approach to the Conservation area and forms the setting of nearby listed buildings</a:t>
            </a:r>
            <a:r>
              <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rPr>
              <a:t>. It</a:t>
            </a:r>
            <a:r>
              <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sits adjacent to the registered Park and Garden of BIG OLD HOUSE (NHLE 1010679), which is Grade II listed. Development of this site contradicts the NPPF, the adopted Local Plan and our Neighbourhood Plan’.</a:t>
            </a:r>
            <a:endPar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proposed site is subject to frequent flooding as evidenced by events in DATE 1 and DATE 2. As such it contradicts our Neighbourhood Plan Policy </a:t>
            </a:r>
            <a:r>
              <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rPr>
              <a:t>XX</a:t>
            </a:r>
            <a:r>
              <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as well as Local Plan policy </a:t>
            </a:r>
            <a:r>
              <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rPr>
              <a:t>CC3 Flood Risk Management</a:t>
            </a:r>
            <a:r>
              <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‘This site comprises xxx </a:t>
            </a:r>
            <a:r>
              <a:rPr lang="en-GB" sz="2000" kern="100" dirty="0">
                <a:solidFill>
                  <a:prstClr val="black"/>
                </a:solidFill>
                <a:latin typeface="Calibri" panose="020F0502020204030204" pitchFamily="34" charset="0"/>
                <a:ea typeface="Calibri" panose="020F0502020204030204" pitchFamily="34" charset="0"/>
                <a:cs typeface="Calibri" panose="020F0502020204030204" pitchFamily="34" charset="0"/>
              </a:rPr>
              <a:t>hectares</a:t>
            </a:r>
            <a:r>
              <a:rPr kumimoji="0" lang="en-GB"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of Grade 1/2/3/3a agricultural land which is granted protection under the NPPF’.</a:t>
            </a:r>
          </a:p>
          <a:p>
            <a:pPr marL="342900" indent="-342900">
              <a:lnSpc>
                <a:spcPct val="107000"/>
              </a:lnSpc>
              <a:spcAft>
                <a:spcPts val="800"/>
              </a:spcAft>
              <a:buFont typeface="Arial" panose="020B0604020202020204" pitchFamily="34" charset="0"/>
              <a:buChar char="•"/>
              <a:defRPr/>
            </a:pPr>
            <a:r>
              <a:rPr lang="en-GB" sz="2000" kern="100" dirty="0">
                <a:latin typeface="Calibri" panose="020F0502020204030204" pitchFamily="34" charset="0"/>
                <a:ea typeface="Calibri" panose="020F0502020204030204" pitchFamily="34" charset="0"/>
                <a:cs typeface="Calibri" panose="020F0502020204030204" pitchFamily="34" charset="0"/>
              </a:rPr>
              <a:t>‘The proposed development site lies within a medieval archaeological landscape that makes a significant contribution to the rural character and setting. There may also be heritage assets of archaeological interest present on site. ‘</a:t>
            </a:r>
            <a:endParaRPr lang="en-GB" sz="2000"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2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3462588-F51F-C040-7A02-E82E3F0DE15E}"/>
              </a:ext>
            </a:extLst>
          </p:cNvPr>
          <p:cNvSpPr>
            <a:spLocks noGrp="1"/>
          </p:cNvSpPr>
          <p:nvPr>
            <p:ph type="sldNum" sz="quarter" idx="12"/>
          </p:nvPr>
        </p:nvSpPr>
        <p:spPr/>
        <p:txBody>
          <a:bodyPr/>
          <a:lstStyle/>
          <a:p>
            <a:fld id="{A54C5530-2F5B-45D9-95E7-D22318790C86}" type="slidenum">
              <a:rPr lang="en-GB" smtClean="0"/>
              <a:t>12</a:t>
            </a:fld>
            <a:endParaRPr lang="en-GB"/>
          </a:p>
        </p:txBody>
      </p:sp>
      <p:pic>
        <p:nvPicPr>
          <p:cNvPr id="6" name="Picture 5">
            <a:extLst>
              <a:ext uri="{FF2B5EF4-FFF2-40B4-BE49-F238E27FC236}">
                <a16:creationId xmlns:a16="http://schemas.microsoft.com/office/drawing/2014/main" id="{B3213C82-3816-4A42-EE4A-4BB1DBCB8102}"/>
              </a:ext>
            </a:extLst>
          </p:cNvPr>
          <p:cNvPicPr>
            <a:picLocks noChangeAspect="1"/>
          </p:cNvPicPr>
          <p:nvPr/>
        </p:nvPicPr>
        <p:blipFill>
          <a:blip r:embed="rId2"/>
          <a:stretch>
            <a:fillRect/>
          </a:stretch>
        </p:blipFill>
        <p:spPr>
          <a:xfrm>
            <a:off x="9260266" y="0"/>
            <a:ext cx="2853175" cy="1140051"/>
          </a:xfrm>
          <a:prstGeom prst="rect">
            <a:avLst/>
          </a:prstGeom>
        </p:spPr>
      </p:pic>
      <p:sp>
        <p:nvSpPr>
          <p:cNvPr id="5" name="Footer Placeholder 4">
            <a:extLst>
              <a:ext uri="{FF2B5EF4-FFF2-40B4-BE49-F238E27FC236}">
                <a16:creationId xmlns:a16="http://schemas.microsoft.com/office/drawing/2014/main" id="{49A0F259-A60A-2A79-BD93-C8CD685A80C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29417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9C0D8-89A6-24EA-5BE5-5866AE1C0980}"/>
              </a:ext>
            </a:extLst>
          </p:cNvPr>
          <p:cNvSpPr>
            <a:spLocks noGrp="1"/>
          </p:cNvSpPr>
          <p:nvPr>
            <p:ph type="title"/>
          </p:nvPr>
        </p:nvSpPr>
        <p:spPr/>
        <p:txBody>
          <a:bodyPr/>
          <a:lstStyle/>
          <a:p>
            <a:r>
              <a:rPr lang="en-GB" dirty="0"/>
              <a:t>What to do?</a:t>
            </a:r>
          </a:p>
        </p:txBody>
      </p:sp>
      <p:sp>
        <p:nvSpPr>
          <p:cNvPr id="4" name="TextBox 3">
            <a:extLst>
              <a:ext uri="{FF2B5EF4-FFF2-40B4-BE49-F238E27FC236}">
                <a16:creationId xmlns:a16="http://schemas.microsoft.com/office/drawing/2014/main" id="{9E28B11D-C7F3-8A84-B91B-E59BDE3113D8}"/>
              </a:ext>
            </a:extLst>
          </p:cNvPr>
          <p:cNvSpPr txBox="1"/>
          <p:nvPr/>
        </p:nvSpPr>
        <p:spPr>
          <a:xfrm>
            <a:off x="838199" y="1514655"/>
            <a:ext cx="10888745" cy="4308872"/>
          </a:xfrm>
          <a:prstGeom prst="rect">
            <a:avLst/>
          </a:prstGeom>
          <a:noFill/>
        </p:spPr>
        <p:txBody>
          <a:bodyPr wrap="square">
            <a:spAutoFit/>
          </a:bodyPr>
          <a:lstStyle/>
          <a:p>
            <a:pPr marL="457200" indent="-457200">
              <a:buFont typeface="Arial" panose="020B0604020202020204" pitchFamily="34" charset="0"/>
              <a:buChar char="•"/>
            </a:pPr>
            <a:r>
              <a:rPr lang="en-GB" sz="2000" b="0" i="0" u="none" strike="noStrike" baseline="0" dirty="0"/>
              <a:t>Review Sites;</a:t>
            </a:r>
          </a:p>
          <a:p>
            <a:pPr marL="914400" lvl="1" indent="-457200">
              <a:buFont typeface="Arial" panose="020B0604020202020204" pitchFamily="34" charset="0"/>
              <a:buChar char="•"/>
            </a:pPr>
            <a:r>
              <a:rPr lang="en-GB" sz="2000" dirty="0"/>
              <a:t>Generic Wording for most.</a:t>
            </a:r>
          </a:p>
          <a:p>
            <a:pPr marL="914400" lvl="1" indent="-457200">
              <a:buFont typeface="Arial" panose="020B0604020202020204" pitchFamily="34" charset="0"/>
              <a:buChar char="•"/>
            </a:pPr>
            <a:r>
              <a:rPr lang="en-GB" sz="2000" b="0" i="0" u="none" strike="noStrike" baseline="0" dirty="0"/>
              <a:t>Specific Wording for some.</a:t>
            </a:r>
          </a:p>
          <a:p>
            <a:pPr marL="457200" indent="-457200">
              <a:buFont typeface="Arial" panose="020B0604020202020204" pitchFamily="34" charset="0"/>
              <a:buChar char="•"/>
            </a:pPr>
            <a:r>
              <a:rPr lang="en-GB" sz="2000" b="0" i="0" u="none" strike="noStrike" baseline="0" dirty="0"/>
              <a:t>Compare with the previous Local Plan Assessments.</a:t>
            </a:r>
          </a:p>
          <a:p>
            <a:pPr marL="457200" indent="-457200">
              <a:buFont typeface="Arial" panose="020B0604020202020204" pitchFamily="34" charset="0"/>
              <a:buChar char="•"/>
            </a:pPr>
            <a:r>
              <a:rPr lang="en-GB" sz="2000" dirty="0"/>
              <a:t>Compare with previous, rejected planning applications.</a:t>
            </a:r>
            <a:endParaRPr lang="en-GB" sz="2000" b="0" i="0" u="none" strike="noStrike" baseline="0" dirty="0"/>
          </a:p>
          <a:p>
            <a:pPr marL="457200" indent="-457200">
              <a:buFont typeface="Arial" panose="020B0604020202020204" pitchFamily="34" charset="0"/>
              <a:buChar char="•"/>
            </a:pPr>
            <a:r>
              <a:rPr lang="en-GB" sz="2000" b="0" i="0" u="none" strike="noStrike" baseline="0" dirty="0"/>
              <a:t>Consider local issues to emphasise e.g. flooding, views, housing needs assessment.</a:t>
            </a:r>
          </a:p>
          <a:p>
            <a:pPr marL="457200" indent="-457200">
              <a:buFont typeface="Arial" panose="020B0604020202020204" pitchFamily="34" charset="0"/>
              <a:buChar char="•"/>
            </a:pPr>
            <a:r>
              <a:rPr lang="en-GB" sz="2000" b="0" i="0" u="none" strike="noStrike" baseline="0" dirty="0"/>
              <a:t>Check the Strategic Environmental Assessment for relevant information. </a:t>
            </a:r>
          </a:p>
          <a:p>
            <a:pPr marL="457200" indent="-457200">
              <a:buFont typeface="Arial" panose="020B0604020202020204" pitchFamily="34" charset="0"/>
              <a:buChar char="•"/>
            </a:pPr>
            <a:r>
              <a:rPr lang="en-GB" sz="2000" b="0" i="0" u="none" strike="noStrike" baseline="0" dirty="0"/>
              <a:t>Engage with residents; </a:t>
            </a:r>
          </a:p>
          <a:p>
            <a:pPr marL="914400" lvl="1" indent="-457200">
              <a:buFont typeface="Arial" panose="020B0604020202020204" pitchFamily="34" charset="0"/>
              <a:buChar char="•"/>
            </a:pPr>
            <a:r>
              <a:rPr lang="en-GB" sz="2000" dirty="0"/>
              <a:t>Public Meeting(s).</a:t>
            </a:r>
          </a:p>
          <a:p>
            <a:pPr marL="914400" lvl="1" indent="-457200">
              <a:buFont typeface="Arial" panose="020B0604020202020204" pitchFamily="34" charset="0"/>
              <a:buChar char="•"/>
            </a:pPr>
            <a:r>
              <a:rPr lang="en-GB" sz="2000" b="0" i="0" u="none" strike="noStrike" baseline="0" dirty="0"/>
              <a:t>Facebook.</a:t>
            </a:r>
          </a:p>
          <a:p>
            <a:pPr marL="914400" lvl="1" indent="-457200">
              <a:buFont typeface="Arial" panose="020B0604020202020204" pitchFamily="34" charset="0"/>
              <a:buChar char="•"/>
            </a:pPr>
            <a:r>
              <a:rPr lang="en-GB" sz="2000" dirty="0"/>
              <a:t>Leaflets.</a:t>
            </a:r>
          </a:p>
          <a:p>
            <a:pPr marL="457200" indent="-457200">
              <a:buFont typeface="Arial" panose="020B0604020202020204" pitchFamily="34" charset="0"/>
              <a:buChar char="•"/>
            </a:pPr>
            <a:r>
              <a:rPr lang="en-GB" sz="2000" b="0" i="0" u="none" strike="noStrike" baseline="0" dirty="0"/>
              <a:t>Consider reaching out to adjacent parishes, especially where sites might include multiple parishes.</a:t>
            </a:r>
          </a:p>
          <a:p>
            <a:pPr marL="457200" indent="-457200">
              <a:buFont typeface="Arial" panose="020B0604020202020204" pitchFamily="34" charset="0"/>
              <a:buChar char="•"/>
            </a:pPr>
            <a:r>
              <a:rPr lang="en-GB" sz="2000" dirty="0"/>
              <a:t>Consider a Local Action Group (LAG).</a:t>
            </a:r>
            <a:endParaRPr lang="en-GB" sz="2000" b="0" i="0" u="none" strike="noStrike" baseline="0" dirty="0"/>
          </a:p>
          <a:p>
            <a:r>
              <a:rPr lang="en-GB" sz="1400" b="0" i="0" u="none" strike="noStrike" baseline="0" dirty="0">
                <a:solidFill>
                  <a:srgbClr val="0E4660"/>
                </a:solidFill>
                <a:latin typeface="Aptos" panose="020B0004020202020204" pitchFamily="34" charset="0"/>
              </a:rPr>
              <a:t> </a:t>
            </a:r>
            <a:endParaRPr lang="en-GB" dirty="0"/>
          </a:p>
        </p:txBody>
      </p:sp>
      <p:sp>
        <p:nvSpPr>
          <p:cNvPr id="3" name="Slide Number Placeholder 2">
            <a:extLst>
              <a:ext uri="{FF2B5EF4-FFF2-40B4-BE49-F238E27FC236}">
                <a16:creationId xmlns:a16="http://schemas.microsoft.com/office/drawing/2014/main" id="{E5D77A9A-0FE5-1A1D-61EB-84A3F4AE6AE5}"/>
              </a:ext>
            </a:extLst>
          </p:cNvPr>
          <p:cNvSpPr>
            <a:spLocks noGrp="1"/>
          </p:cNvSpPr>
          <p:nvPr>
            <p:ph type="sldNum" sz="quarter" idx="12"/>
          </p:nvPr>
        </p:nvSpPr>
        <p:spPr/>
        <p:txBody>
          <a:bodyPr/>
          <a:lstStyle/>
          <a:p>
            <a:fld id="{A54C5530-2F5B-45D9-95E7-D22318790C86}" type="slidenum">
              <a:rPr lang="en-GB" smtClean="0"/>
              <a:t>13</a:t>
            </a:fld>
            <a:endParaRPr lang="en-GB"/>
          </a:p>
        </p:txBody>
      </p:sp>
      <p:pic>
        <p:nvPicPr>
          <p:cNvPr id="6" name="Picture 5">
            <a:extLst>
              <a:ext uri="{FF2B5EF4-FFF2-40B4-BE49-F238E27FC236}">
                <a16:creationId xmlns:a16="http://schemas.microsoft.com/office/drawing/2014/main" id="{61C58354-A0D0-140E-CE18-9C57803F2759}"/>
              </a:ext>
            </a:extLst>
          </p:cNvPr>
          <p:cNvPicPr>
            <a:picLocks noChangeAspect="1"/>
          </p:cNvPicPr>
          <p:nvPr/>
        </p:nvPicPr>
        <p:blipFill>
          <a:blip r:embed="rId2"/>
          <a:stretch>
            <a:fillRect/>
          </a:stretch>
        </p:blipFill>
        <p:spPr>
          <a:xfrm>
            <a:off x="9184852" y="0"/>
            <a:ext cx="2853175" cy="1140051"/>
          </a:xfrm>
          <a:prstGeom prst="rect">
            <a:avLst/>
          </a:prstGeom>
        </p:spPr>
      </p:pic>
      <p:sp>
        <p:nvSpPr>
          <p:cNvPr id="5" name="Footer Placeholder 4">
            <a:extLst>
              <a:ext uri="{FF2B5EF4-FFF2-40B4-BE49-F238E27FC236}">
                <a16:creationId xmlns:a16="http://schemas.microsoft.com/office/drawing/2014/main" id="{53D0EBEA-CEFE-DD1B-6BB0-D5DF4C556A6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58968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7F04E-0499-77EC-6934-A252E7FCFC10}"/>
              </a:ext>
            </a:extLst>
          </p:cNvPr>
          <p:cNvSpPr>
            <a:spLocks noGrp="1"/>
          </p:cNvSpPr>
          <p:nvPr>
            <p:ph type="title"/>
          </p:nvPr>
        </p:nvSpPr>
        <p:spPr>
          <a:xfrm>
            <a:off x="838200" y="365125"/>
            <a:ext cx="10515600" cy="973481"/>
          </a:xfrm>
        </p:spPr>
        <p:txBody>
          <a:bodyPr/>
          <a:lstStyle/>
          <a:p>
            <a:r>
              <a:rPr lang="en-GB" dirty="0"/>
              <a:t>CPRE Bedfordshire Support</a:t>
            </a:r>
          </a:p>
        </p:txBody>
      </p:sp>
      <p:sp>
        <p:nvSpPr>
          <p:cNvPr id="3" name="TextBox 2">
            <a:extLst>
              <a:ext uri="{FF2B5EF4-FFF2-40B4-BE49-F238E27FC236}">
                <a16:creationId xmlns:a16="http://schemas.microsoft.com/office/drawing/2014/main" id="{39CA3441-2CAC-BF47-8AC5-C673E036C633}"/>
              </a:ext>
            </a:extLst>
          </p:cNvPr>
          <p:cNvSpPr txBox="1"/>
          <p:nvPr/>
        </p:nvSpPr>
        <p:spPr>
          <a:xfrm>
            <a:off x="838199" y="1259801"/>
            <a:ext cx="10219441" cy="3108543"/>
          </a:xfrm>
          <a:prstGeom prst="rect">
            <a:avLst/>
          </a:prstGeom>
          <a:noFill/>
        </p:spPr>
        <p:txBody>
          <a:bodyPr wrap="square" rtlCol="0">
            <a:spAutoFit/>
          </a:bodyPr>
          <a:lstStyle/>
          <a:p>
            <a:r>
              <a:rPr lang="en-GB" sz="2800" dirty="0"/>
              <a:t>What we can do;</a:t>
            </a:r>
          </a:p>
          <a:p>
            <a:pPr marL="457200" indent="-457200">
              <a:buFont typeface="Arial" panose="020B0604020202020204" pitchFamily="34" charset="0"/>
              <a:buChar char="•"/>
            </a:pPr>
            <a:r>
              <a:rPr lang="en-GB" sz="2800" dirty="0"/>
              <a:t>Help get the message out by attending meetings where possible.</a:t>
            </a:r>
          </a:p>
          <a:p>
            <a:pPr marL="457200" indent="-457200">
              <a:buFont typeface="Arial" panose="020B0604020202020204" pitchFamily="34" charset="0"/>
              <a:buChar char="•"/>
            </a:pPr>
            <a:r>
              <a:rPr lang="en-GB" sz="2800" dirty="0"/>
              <a:t>Answer questions and provide advice e.g.  the three documents on slide 6, these slides, other generic planning advice documents.</a:t>
            </a:r>
          </a:p>
          <a:p>
            <a:pPr marL="457200" indent="-457200">
              <a:buFont typeface="Arial" panose="020B0604020202020204" pitchFamily="34" charset="0"/>
              <a:buChar char="•"/>
            </a:pPr>
            <a:r>
              <a:rPr lang="en-GB" sz="2800" dirty="0"/>
              <a:t>Review responses for the most contentious sites.</a:t>
            </a:r>
          </a:p>
          <a:p>
            <a:pPr marL="457200" indent="-457200">
              <a:buFont typeface="Arial" panose="020B0604020202020204" pitchFamily="34" charset="0"/>
              <a:buChar char="•"/>
            </a:pPr>
            <a:r>
              <a:rPr lang="en-GB" sz="2800" dirty="0"/>
              <a:t>Comment on selected sites.</a:t>
            </a:r>
          </a:p>
          <a:p>
            <a:pPr marL="457200" indent="-457200">
              <a:buFont typeface="Arial" panose="020B0604020202020204" pitchFamily="34" charset="0"/>
              <a:buChar char="•"/>
            </a:pPr>
            <a:r>
              <a:rPr lang="en-GB" sz="2800"/>
              <a:t>Advice </a:t>
            </a:r>
            <a:r>
              <a:rPr lang="en-GB" sz="2800" dirty="0"/>
              <a:t>on setting up a LAG.</a:t>
            </a:r>
          </a:p>
        </p:txBody>
      </p:sp>
      <p:sp>
        <p:nvSpPr>
          <p:cNvPr id="4" name="Slide Number Placeholder 3">
            <a:extLst>
              <a:ext uri="{FF2B5EF4-FFF2-40B4-BE49-F238E27FC236}">
                <a16:creationId xmlns:a16="http://schemas.microsoft.com/office/drawing/2014/main" id="{E51D5B08-6792-EE39-8029-C830FBC7460E}"/>
              </a:ext>
            </a:extLst>
          </p:cNvPr>
          <p:cNvSpPr>
            <a:spLocks noGrp="1"/>
          </p:cNvSpPr>
          <p:nvPr>
            <p:ph type="sldNum" sz="quarter" idx="12"/>
          </p:nvPr>
        </p:nvSpPr>
        <p:spPr/>
        <p:txBody>
          <a:bodyPr/>
          <a:lstStyle/>
          <a:p>
            <a:fld id="{A54C5530-2F5B-45D9-95E7-D22318790C86}" type="slidenum">
              <a:rPr lang="en-GB" smtClean="0"/>
              <a:t>14</a:t>
            </a:fld>
            <a:endParaRPr lang="en-GB"/>
          </a:p>
        </p:txBody>
      </p:sp>
      <p:sp>
        <p:nvSpPr>
          <p:cNvPr id="8" name="TextBox 7">
            <a:extLst>
              <a:ext uri="{FF2B5EF4-FFF2-40B4-BE49-F238E27FC236}">
                <a16:creationId xmlns:a16="http://schemas.microsoft.com/office/drawing/2014/main" id="{5A4EF431-2113-2ABB-4EF8-EFA31202C989}"/>
              </a:ext>
            </a:extLst>
          </p:cNvPr>
          <p:cNvSpPr txBox="1"/>
          <p:nvPr/>
        </p:nvSpPr>
        <p:spPr>
          <a:xfrm>
            <a:off x="838200" y="4368344"/>
            <a:ext cx="9361602" cy="2246769"/>
          </a:xfrm>
          <a:prstGeom prst="rect">
            <a:avLst/>
          </a:prstGeom>
          <a:noFill/>
        </p:spPr>
        <p:txBody>
          <a:bodyPr wrap="square" rtlCol="0">
            <a:spAutoFit/>
          </a:bodyPr>
          <a:lstStyle/>
          <a:p>
            <a:r>
              <a:rPr lang="en-GB" sz="2800" dirty="0"/>
              <a:t>What we cannot do;</a:t>
            </a:r>
          </a:p>
          <a:p>
            <a:pPr marL="457200" indent="-457200">
              <a:buFont typeface="Arial" panose="020B0604020202020204" pitchFamily="34" charset="0"/>
              <a:buChar char="•"/>
            </a:pPr>
            <a:r>
              <a:rPr lang="en-GB" sz="2800" dirty="0"/>
              <a:t>Review every response for every site (I have c140 sites in my allocated Wards).</a:t>
            </a:r>
          </a:p>
          <a:p>
            <a:pPr marL="457200" indent="-457200">
              <a:buFont typeface="Arial" panose="020B0604020202020204" pitchFamily="34" charset="0"/>
              <a:buChar char="•"/>
            </a:pPr>
            <a:r>
              <a:rPr lang="en-GB" sz="2800" dirty="0"/>
              <a:t>Attend every meeting in every Ward.</a:t>
            </a:r>
          </a:p>
          <a:p>
            <a:pPr marL="457200" indent="-457200">
              <a:buFont typeface="Arial" panose="020B0604020202020204" pitchFamily="34" charset="0"/>
              <a:buChar char="•"/>
            </a:pPr>
            <a:r>
              <a:rPr lang="en-GB" sz="2800" dirty="0"/>
              <a:t>Respond to every site in Central Bedfordshire as CPRE.</a:t>
            </a:r>
          </a:p>
        </p:txBody>
      </p:sp>
      <p:pic>
        <p:nvPicPr>
          <p:cNvPr id="6" name="Picture 5">
            <a:extLst>
              <a:ext uri="{FF2B5EF4-FFF2-40B4-BE49-F238E27FC236}">
                <a16:creationId xmlns:a16="http://schemas.microsoft.com/office/drawing/2014/main" id="{F9C5D0C9-D408-F341-8DF9-9599F6FF225B}"/>
              </a:ext>
            </a:extLst>
          </p:cNvPr>
          <p:cNvPicPr>
            <a:picLocks noChangeAspect="1"/>
          </p:cNvPicPr>
          <p:nvPr/>
        </p:nvPicPr>
        <p:blipFill>
          <a:blip r:embed="rId2"/>
          <a:stretch>
            <a:fillRect/>
          </a:stretch>
        </p:blipFill>
        <p:spPr>
          <a:xfrm>
            <a:off x="9269693" y="0"/>
            <a:ext cx="2853175" cy="1140051"/>
          </a:xfrm>
          <a:prstGeom prst="rect">
            <a:avLst/>
          </a:prstGeom>
        </p:spPr>
      </p:pic>
      <p:sp>
        <p:nvSpPr>
          <p:cNvPr id="5" name="Footer Placeholder 4">
            <a:extLst>
              <a:ext uri="{FF2B5EF4-FFF2-40B4-BE49-F238E27FC236}">
                <a16:creationId xmlns:a16="http://schemas.microsoft.com/office/drawing/2014/main" id="{3A066B33-9BAA-C756-B7F1-863BC4B249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761893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FC695-A618-7DB1-1DB3-079402A9C202}"/>
              </a:ext>
            </a:extLst>
          </p:cNvPr>
          <p:cNvSpPr>
            <a:spLocks noGrp="1"/>
          </p:cNvSpPr>
          <p:nvPr>
            <p:ph type="title"/>
          </p:nvPr>
        </p:nvSpPr>
        <p:spPr>
          <a:xfrm>
            <a:off x="3817070" y="2523863"/>
            <a:ext cx="3714946" cy="1325563"/>
          </a:xfrm>
        </p:spPr>
        <p:txBody>
          <a:bodyPr/>
          <a:lstStyle/>
          <a:p>
            <a:r>
              <a:rPr lang="en-GB" dirty="0"/>
              <a:t>Questions?</a:t>
            </a:r>
          </a:p>
        </p:txBody>
      </p:sp>
      <p:sp>
        <p:nvSpPr>
          <p:cNvPr id="3" name="Slide Number Placeholder 2">
            <a:extLst>
              <a:ext uri="{FF2B5EF4-FFF2-40B4-BE49-F238E27FC236}">
                <a16:creationId xmlns:a16="http://schemas.microsoft.com/office/drawing/2014/main" id="{3A386B66-47F7-D5A2-710B-0E3F025EEEAB}"/>
              </a:ext>
            </a:extLst>
          </p:cNvPr>
          <p:cNvSpPr>
            <a:spLocks noGrp="1"/>
          </p:cNvSpPr>
          <p:nvPr>
            <p:ph type="sldNum" sz="quarter" idx="12"/>
          </p:nvPr>
        </p:nvSpPr>
        <p:spPr/>
        <p:txBody>
          <a:bodyPr/>
          <a:lstStyle/>
          <a:p>
            <a:fld id="{A54C5530-2F5B-45D9-95E7-D22318790C86}" type="slidenum">
              <a:rPr lang="en-GB" smtClean="0"/>
              <a:t>15</a:t>
            </a:fld>
            <a:endParaRPr lang="en-GB"/>
          </a:p>
        </p:txBody>
      </p:sp>
      <p:pic>
        <p:nvPicPr>
          <p:cNvPr id="5" name="Picture 4">
            <a:extLst>
              <a:ext uri="{FF2B5EF4-FFF2-40B4-BE49-F238E27FC236}">
                <a16:creationId xmlns:a16="http://schemas.microsoft.com/office/drawing/2014/main" id="{BF26B2E6-DACC-CBCA-E01E-D4A4ACDED716}"/>
              </a:ext>
            </a:extLst>
          </p:cNvPr>
          <p:cNvPicPr>
            <a:picLocks noChangeAspect="1"/>
          </p:cNvPicPr>
          <p:nvPr/>
        </p:nvPicPr>
        <p:blipFill>
          <a:blip r:embed="rId2"/>
          <a:stretch>
            <a:fillRect/>
          </a:stretch>
        </p:blipFill>
        <p:spPr>
          <a:xfrm>
            <a:off x="9338825" y="0"/>
            <a:ext cx="2853175" cy="1140051"/>
          </a:xfrm>
          <a:prstGeom prst="rect">
            <a:avLst/>
          </a:prstGeom>
        </p:spPr>
      </p:pic>
      <p:sp>
        <p:nvSpPr>
          <p:cNvPr id="4" name="Footer Placeholder 3">
            <a:extLst>
              <a:ext uri="{FF2B5EF4-FFF2-40B4-BE49-F238E27FC236}">
                <a16:creationId xmlns:a16="http://schemas.microsoft.com/office/drawing/2014/main" id="{A04F508D-CC1F-6934-D4DF-56586922633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764436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DFD5A94-8247-EB70-0263-83F2D8F9D7C4}"/>
              </a:ext>
            </a:extLst>
          </p:cNvPr>
          <p:cNvSpPr>
            <a:spLocks noGrp="1"/>
          </p:cNvSpPr>
          <p:nvPr>
            <p:ph type="body" sz="half" idx="2"/>
          </p:nvPr>
        </p:nvSpPr>
        <p:spPr/>
        <p:txBody>
          <a:bodyPr/>
          <a:lstStyle/>
          <a:p>
            <a:endParaRPr lang="en-US" dirty="0">
              <a:ea typeface="Calibri"/>
            </a:endParaRPr>
          </a:p>
        </p:txBody>
      </p:sp>
      <p:sp>
        <p:nvSpPr>
          <p:cNvPr id="4" name="TextBox 3">
            <a:extLst>
              <a:ext uri="{FF2B5EF4-FFF2-40B4-BE49-F238E27FC236}">
                <a16:creationId xmlns:a16="http://schemas.microsoft.com/office/drawing/2014/main" id="{727C54D4-82AD-2A9C-A2B8-12CD92077EB9}"/>
              </a:ext>
            </a:extLst>
          </p:cNvPr>
          <p:cNvSpPr txBox="1"/>
          <p:nvPr/>
        </p:nvSpPr>
        <p:spPr>
          <a:xfrm>
            <a:off x="870858" y="1418771"/>
            <a:ext cx="10232570" cy="249299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a:solidFill>
                  <a:schemeClr val="accent1">
                    <a:lumMod val="60000"/>
                    <a:lumOff val="40000"/>
                  </a:schemeClr>
                </a:solidFill>
                <a:latin typeface="Arial"/>
                <a:ea typeface="Segoe UI"/>
                <a:cs typeface="Segoe UI"/>
              </a:rPr>
              <a:t>CPRE Bedfordshire Objectives</a:t>
            </a:r>
            <a:r>
              <a:rPr lang="en-GB" sz="2400" b="1" i="0" u="none" strike="noStrike" baseline="0">
                <a:solidFill>
                  <a:schemeClr val="accent1">
                    <a:lumMod val="60000"/>
                    <a:lumOff val="40000"/>
                  </a:schemeClr>
                </a:solidFill>
                <a:latin typeface="Arial"/>
                <a:ea typeface="Segoe UI"/>
                <a:cs typeface="Segoe UI"/>
              </a:rPr>
              <a:t> and </a:t>
            </a:r>
            <a:r>
              <a:rPr lang="en-GB" sz="2400" b="1">
                <a:solidFill>
                  <a:schemeClr val="accent1">
                    <a:lumMod val="60000"/>
                    <a:lumOff val="40000"/>
                  </a:schemeClr>
                </a:solidFill>
                <a:latin typeface="Arial"/>
                <a:ea typeface="Segoe UI"/>
                <a:cs typeface="Segoe UI"/>
              </a:rPr>
              <a:t>Aims</a:t>
            </a:r>
            <a:r>
              <a:rPr lang="en-US" sz="2400" b="0" i="0" dirty="0">
                <a:solidFill>
                  <a:schemeClr val="accent1">
                    <a:lumMod val="60000"/>
                    <a:lumOff val="40000"/>
                  </a:schemeClr>
                </a:solidFill>
                <a:latin typeface="Arial"/>
                <a:ea typeface="Segoe UI"/>
                <a:cs typeface="Segoe UI"/>
              </a:rPr>
              <a:t>​</a:t>
            </a:r>
          </a:p>
          <a:p>
            <a:pPr algn="ctr"/>
            <a:endParaRPr lang="en-US" sz="2000" dirty="0">
              <a:solidFill>
                <a:schemeClr val="accent1">
                  <a:lumMod val="60000"/>
                  <a:lumOff val="40000"/>
                </a:schemeClr>
              </a:solidFill>
              <a:latin typeface="Arial"/>
              <a:ea typeface="Segoe UI"/>
              <a:cs typeface="Segoe UI"/>
            </a:endParaRPr>
          </a:p>
          <a:p>
            <a:r>
              <a:rPr lang="en-GB" sz="2000" b="0" i="0" u="none" strike="noStrike" baseline="0" dirty="0">
                <a:solidFill>
                  <a:schemeClr val="accent1">
                    <a:lumMod val="60000"/>
                    <a:lumOff val="40000"/>
                  </a:schemeClr>
                </a:solidFill>
                <a:latin typeface="Arial"/>
                <a:ea typeface="Segoe UI"/>
                <a:cs typeface="Segoe UI"/>
              </a:rPr>
              <a:t>…. to promote and encourage, for the benefit of the public, </a:t>
            </a:r>
            <a:r>
              <a:rPr lang="en-GB" sz="2000" dirty="0">
                <a:solidFill>
                  <a:schemeClr val="accent1">
                    <a:lumMod val="60000"/>
                    <a:lumOff val="40000"/>
                  </a:schemeClr>
                </a:solidFill>
                <a:latin typeface="Arial"/>
                <a:ea typeface="Segoe UI"/>
                <a:cs typeface="Segoe UI"/>
              </a:rPr>
              <a:t>the improvement</a:t>
            </a:r>
            <a:r>
              <a:rPr lang="en-GB" sz="2000" b="0" i="0" u="none" strike="noStrike" baseline="0" dirty="0">
                <a:solidFill>
                  <a:schemeClr val="accent1">
                    <a:lumMod val="60000"/>
                    <a:lumOff val="40000"/>
                  </a:schemeClr>
                </a:solidFill>
                <a:latin typeface="Arial"/>
                <a:ea typeface="Segoe UI"/>
                <a:cs typeface="Segoe UI"/>
              </a:rPr>
              <a:t> and protection of the English countryside and </a:t>
            </a:r>
            <a:r>
              <a:rPr lang="en-GB" sz="2000" dirty="0">
                <a:solidFill>
                  <a:schemeClr val="accent1">
                    <a:lumMod val="60000"/>
                    <a:lumOff val="40000"/>
                  </a:schemeClr>
                </a:solidFill>
                <a:latin typeface="Arial"/>
                <a:ea typeface="Segoe UI"/>
                <a:cs typeface="Segoe UI"/>
              </a:rPr>
              <a:t>in particular</a:t>
            </a:r>
            <a:r>
              <a:rPr lang="en-GB" sz="2000" b="0" i="0" u="none" strike="noStrike" baseline="0" dirty="0">
                <a:solidFill>
                  <a:schemeClr val="accent1">
                    <a:lumMod val="60000"/>
                    <a:lumOff val="40000"/>
                  </a:schemeClr>
                </a:solidFill>
                <a:latin typeface="Arial"/>
                <a:ea typeface="Segoe UI"/>
                <a:cs typeface="Segoe UI"/>
              </a:rPr>
              <a:t> that of Bedfordshire its towns and villages, and </a:t>
            </a:r>
            <a:r>
              <a:rPr lang="en-GB" sz="2000" dirty="0">
                <a:solidFill>
                  <a:schemeClr val="accent1">
                    <a:lumMod val="60000"/>
                    <a:lumOff val="40000"/>
                  </a:schemeClr>
                </a:solidFill>
                <a:latin typeface="Arial"/>
                <a:ea typeface="Segoe UI"/>
                <a:cs typeface="Segoe UI"/>
              </a:rPr>
              <a:t>the better</a:t>
            </a:r>
            <a:r>
              <a:rPr lang="en-GB" sz="2000" b="0" i="0" u="none" strike="noStrike" baseline="0" dirty="0">
                <a:solidFill>
                  <a:schemeClr val="accent1">
                    <a:lumMod val="60000"/>
                    <a:lumOff val="40000"/>
                  </a:schemeClr>
                </a:solidFill>
                <a:latin typeface="Arial"/>
                <a:ea typeface="Segoe UI"/>
                <a:cs typeface="Segoe UI"/>
              </a:rPr>
              <a:t> development of the rural environment</a:t>
            </a:r>
            <a:r>
              <a:rPr lang="en-US" sz="2000" b="0" i="0" dirty="0">
                <a:solidFill>
                  <a:schemeClr val="accent1">
                    <a:lumMod val="60000"/>
                    <a:lumOff val="40000"/>
                  </a:schemeClr>
                </a:solidFill>
                <a:latin typeface="Arial"/>
                <a:ea typeface="Segoe UI"/>
                <a:cs typeface="Segoe UI"/>
              </a:rPr>
              <a:t>​</a:t>
            </a:r>
          </a:p>
          <a:p>
            <a:pPr algn="l" rtl="0"/>
            <a:r>
              <a:rPr lang="en-GB" sz="1000" b="0" i="0">
                <a:solidFill>
                  <a:srgbClr val="000000"/>
                </a:solidFill>
                <a:latin typeface="Arial"/>
                <a:ea typeface="Segoe UI"/>
                <a:cs typeface="Segoe UI"/>
              </a:rPr>
              <a:t>​</a:t>
            </a:r>
          </a:p>
          <a:p>
            <a:pPr algn="l" rtl="0"/>
            <a:r>
              <a:rPr lang="en-GB" sz="2400" b="1" i="0" u="none" strike="noStrike" baseline="0">
                <a:solidFill>
                  <a:schemeClr val="accent3"/>
                </a:solidFill>
                <a:latin typeface="Arial"/>
                <a:ea typeface="Segoe UI"/>
                <a:cs typeface="Segoe UI"/>
              </a:rPr>
              <a:t>In short – Protect, Enhance and Promote</a:t>
            </a:r>
            <a:r>
              <a:rPr lang="en-GB" sz="2000" b="1" i="0" u="none" strike="noStrike" baseline="0" dirty="0">
                <a:solidFill>
                  <a:schemeClr val="accent3"/>
                </a:solidFill>
                <a:latin typeface="Arial"/>
                <a:ea typeface="Segoe UI"/>
                <a:cs typeface="Segoe UI"/>
              </a:rPr>
              <a:t>   </a:t>
            </a:r>
          </a:p>
          <a:p>
            <a:pPr algn="ctr"/>
            <a:endParaRPr lang="en-GB"/>
          </a:p>
        </p:txBody>
      </p:sp>
      <p:sp>
        <p:nvSpPr>
          <p:cNvPr id="7" name="Title 6">
            <a:extLst>
              <a:ext uri="{FF2B5EF4-FFF2-40B4-BE49-F238E27FC236}">
                <a16:creationId xmlns:a16="http://schemas.microsoft.com/office/drawing/2014/main" id="{3FA629DA-B7F8-CEF7-F222-665FAB7CBDD5}"/>
              </a:ext>
            </a:extLst>
          </p:cNvPr>
          <p:cNvSpPr>
            <a:spLocks noGrp="1"/>
          </p:cNvSpPr>
          <p:nvPr>
            <p:ph type="title"/>
          </p:nvPr>
        </p:nvSpPr>
        <p:spPr/>
        <p:txBody>
          <a:bodyPr/>
          <a:lstStyle/>
          <a:p>
            <a:r>
              <a:rPr lang="en-GB">
                <a:latin typeface="Georgia"/>
              </a:rPr>
              <a:t>Local Plan Consultation July-Aug 2026</a:t>
            </a:r>
            <a:endParaRPr lang="en-GB"/>
          </a:p>
        </p:txBody>
      </p:sp>
    </p:spTree>
    <p:extLst>
      <p:ext uri="{BB962C8B-B14F-4D97-AF65-F5344CB8AC3E}">
        <p14:creationId xmlns:p14="http://schemas.microsoft.com/office/powerpoint/2010/main" val="896570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EEAC8-C9AF-6DF3-7302-045D4B48754D}"/>
              </a:ext>
            </a:extLst>
          </p:cNvPr>
          <p:cNvSpPr>
            <a:spLocks noGrp="1"/>
          </p:cNvSpPr>
          <p:nvPr>
            <p:ph type="title"/>
          </p:nvPr>
        </p:nvSpPr>
        <p:spPr/>
        <p:txBody>
          <a:bodyPr/>
          <a:lstStyle/>
          <a:p>
            <a:r>
              <a:rPr lang="en-GB"/>
              <a:t>Context - the </a:t>
            </a:r>
            <a:r>
              <a:rPr lang="en-GB" dirty="0"/>
              <a:t>Numbers</a:t>
            </a:r>
          </a:p>
        </p:txBody>
      </p:sp>
      <p:sp>
        <p:nvSpPr>
          <p:cNvPr id="3" name="Slide Number Placeholder 2">
            <a:extLst>
              <a:ext uri="{FF2B5EF4-FFF2-40B4-BE49-F238E27FC236}">
                <a16:creationId xmlns:a16="http://schemas.microsoft.com/office/drawing/2014/main" id="{8D2F220E-9D64-73D7-63DE-A62D7084D82A}"/>
              </a:ext>
            </a:extLst>
          </p:cNvPr>
          <p:cNvSpPr>
            <a:spLocks noGrp="1"/>
          </p:cNvSpPr>
          <p:nvPr>
            <p:ph type="sldNum" sz="quarter" idx="12"/>
          </p:nvPr>
        </p:nvSpPr>
        <p:spPr/>
        <p:txBody>
          <a:bodyPr/>
          <a:lstStyle/>
          <a:p>
            <a:fld id="{A54C5530-2F5B-45D9-95E7-D22318790C86}" type="slidenum">
              <a:rPr lang="en-GB" smtClean="0"/>
              <a:t>2</a:t>
            </a:fld>
            <a:endParaRPr lang="en-GB"/>
          </a:p>
        </p:txBody>
      </p:sp>
      <p:sp>
        <p:nvSpPr>
          <p:cNvPr id="4" name="TextBox 3">
            <a:extLst>
              <a:ext uri="{FF2B5EF4-FFF2-40B4-BE49-F238E27FC236}">
                <a16:creationId xmlns:a16="http://schemas.microsoft.com/office/drawing/2014/main" id="{E7FEA3A8-0C38-64E1-BE21-211E921B45F9}"/>
              </a:ext>
            </a:extLst>
          </p:cNvPr>
          <p:cNvSpPr txBox="1"/>
          <p:nvPr/>
        </p:nvSpPr>
        <p:spPr>
          <a:xfrm>
            <a:off x="838200" y="1690688"/>
            <a:ext cx="8446416" cy="3108543"/>
          </a:xfrm>
          <a:prstGeom prst="rect">
            <a:avLst/>
          </a:prstGeom>
          <a:noFill/>
        </p:spPr>
        <p:txBody>
          <a:bodyPr wrap="square" rtlCol="0">
            <a:spAutoFit/>
          </a:bodyPr>
          <a:lstStyle/>
          <a:p>
            <a:pPr marL="457200" indent="-457200">
              <a:buFont typeface="Arial" panose="020B0604020202020204" pitchFamily="34" charset="0"/>
              <a:buChar char="•"/>
            </a:pPr>
            <a:r>
              <a:rPr lang="en-GB" sz="2800" dirty="0"/>
              <a:t>CBC uses the Government Standard Method of calculating the Housing Need for period 2035-2050.</a:t>
            </a:r>
          </a:p>
          <a:p>
            <a:pPr marL="457200" indent="-457200">
              <a:buFont typeface="Arial" panose="020B0604020202020204" pitchFamily="34" charset="0"/>
              <a:buChar char="•"/>
            </a:pPr>
            <a:r>
              <a:rPr lang="en-GB" sz="2800" dirty="0"/>
              <a:t>This has identified a Need of 25,500 homes in addition to the current Plan’s requirement of 44,724 homes i.e. a total of 70,224 homes.</a:t>
            </a:r>
          </a:p>
          <a:p>
            <a:pPr marL="457200" indent="-457200">
              <a:buFont typeface="Arial" panose="020B0604020202020204" pitchFamily="34" charset="0"/>
              <a:buChar char="•"/>
            </a:pPr>
            <a:r>
              <a:rPr lang="en-GB" sz="2800" dirty="0"/>
              <a:t>To meet this target, CBC must deliver 2150 homes per year from 2028.</a:t>
            </a:r>
          </a:p>
        </p:txBody>
      </p:sp>
      <p:pic>
        <p:nvPicPr>
          <p:cNvPr id="6" name="Picture 5">
            <a:extLst>
              <a:ext uri="{FF2B5EF4-FFF2-40B4-BE49-F238E27FC236}">
                <a16:creationId xmlns:a16="http://schemas.microsoft.com/office/drawing/2014/main" id="{A379092F-D894-64F8-8BE2-7CEE03F9DC74}"/>
              </a:ext>
            </a:extLst>
          </p:cNvPr>
          <p:cNvPicPr>
            <a:picLocks noChangeAspect="1"/>
          </p:cNvPicPr>
          <p:nvPr/>
        </p:nvPicPr>
        <p:blipFill>
          <a:blip r:embed="rId2"/>
          <a:stretch>
            <a:fillRect/>
          </a:stretch>
        </p:blipFill>
        <p:spPr>
          <a:xfrm>
            <a:off x="9071730" y="0"/>
            <a:ext cx="2853175" cy="1140051"/>
          </a:xfrm>
          <a:prstGeom prst="rect">
            <a:avLst/>
          </a:prstGeom>
        </p:spPr>
      </p:pic>
      <p:sp>
        <p:nvSpPr>
          <p:cNvPr id="5" name="Footer Placeholder 4">
            <a:extLst>
              <a:ext uri="{FF2B5EF4-FFF2-40B4-BE49-F238E27FC236}">
                <a16:creationId xmlns:a16="http://schemas.microsoft.com/office/drawing/2014/main" id="{42F2ED45-4C00-EF89-5098-3FDCDDFA12DD}"/>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967875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58E43-F866-5EB6-E18B-5D3BD06F15B7}"/>
              </a:ext>
            </a:extLst>
          </p:cNvPr>
          <p:cNvSpPr>
            <a:spLocks noGrp="1"/>
          </p:cNvSpPr>
          <p:nvPr>
            <p:ph type="title"/>
          </p:nvPr>
        </p:nvSpPr>
        <p:spPr/>
        <p:txBody>
          <a:bodyPr/>
          <a:lstStyle/>
          <a:p>
            <a:r>
              <a:rPr lang="en-GB" dirty="0"/>
              <a:t>Extract from BBC News Website</a:t>
            </a:r>
          </a:p>
        </p:txBody>
      </p:sp>
      <p:sp>
        <p:nvSpPr>
          <p:cNvPr id="3" name="Slide Number Placeholder 2">
            <a:extLst>
              <a:ext uri="{FF2B5EF4-FFF2-40B4-BE49-F238E27FC236}">
                <a16:creationId xmlns:a16="http://schemas.microsoft.com/office/drawing/2014/main" id="{DDC244B5-7BE6-6E04-D8EF-6B09DF30B1CE}"/>
              </a:ext>
            </a:extLst>
          </p:cNvPr>
          <p:cNvSpPr>
            <a:spLocks noGrp="1"/>
          </p:cNvSpPr>
          <p:nvPr>
            <p:ph type="sldNum" sz="quarter" idx="12"/>
          </p:nvPr>
        </p:nvSpPr>
        <p:spPr/>
        <p:txBody>
          <a:bodyPr/>
          <a:lstStyle/>
          <a:p>
            <a:fld id="{A54C5530-2F5B-45D9-95E7-D22318790C86}" type="slidenum">
              <a:rPr lang="en-GB" smtClean="0"/>
              <a:t>3</a:t>
            </a:fld>
            <a:endParaRPr lang="en-GB"/>
          </a:p>
        </p:txBody>
      </p:sp>
      <p:sp>
        <p:nvSpPr>
          <p:cNvPr id="5" name="TextBox 4">
            <a:extLst>
              <a:ext uri="{FF2B5EF4-FFF2-40B4-BE49-F238E27FC236}">
                <a16:creationId xmlns:a16="http://schemas.microsoft.com/office/drawing/2014/main" id="{10885615-8618-9BCB-01A3-449878F26813}"/>
              </a:ext>
            </a:extLst>
          </p:cNvPr>
          <p:cNvSpPr txBox="1"/>
          <p:nvPr/>
        </p:nvSpPr>
        <p:spPr>
          <a:xfrm>
            <a:off x="838200" y="1308814"/>
            <a:ext cx="9125932" cy="5386090"/>
          </a:xfrm>
          <a:prstGeom prst="rect">
            <a:avLst/>
          </a:prstGeom>
          <a:noFill/>
        </p:spPr>
        <p:txBody>
          <a:bodyPr wrap="square">
            <a:spAutoFit/>
          </a:bodyPr>
          <a:lstStyle/>
          <a:p>
            <a:pPr marL="0" marR="0" indent="0" algn="l">
              <a:buNone/>
            </a:pPr>
            <a:r>
              <a:rPr lang="en-GB" b="1" i="0" dirty="0">
                <a:solidFill>
                  <a:srgbClr val="141414"/>
                </a:solidFill>
                <a:effectLst/>
                <a:latin typeface="ReithSans"/>
              </a:rPr>
              <a:t>‘New homes in Central Bedfordshire</a:t>
            </a:r>
          </a:p>
          <a:p>
            <a:pPr indent="0" algn="l">
              <a:buNone/>
            </a:pPr>
            <a:r>
              <a:rPr lang="en-GB" b="0" i="0" dirty="0">
                <a:solidFill>
                  <a:srgbClr val="141414"/>
                </a:solidFill>
                <a:effectLst/>
                <a:latin typeface="reithSerif"/>
              </a:rPr>
              <a:t>2,150 </a:t>
            </a:r>
            <a:r>
              <a:rPr lang="en-GB" b="0" i="0" dirty="0">
                <a:solidFill>
                  <a:srgbClr val="141414"/>
                </a:solidFill>
                <a:effectLst/>
                <a:latin typeface="ReithSans"/>
              </a:rPr>
              <a:t>new homes a year are required by government targets</a:t>
            </a:r>
            <a:r>
              <a:rPr lang="en-GB" b="0" i="0" dirty="0">
                <a:effectLst/>
                <a:latin typeface="ReithSans"/>
              </a:rPr>
              <a:t>.</a:t>
            </a:r>
          </a:p>
          <a:p>
            <a:pPr indent="0" algn="l">
              <a:buNone/>
            </a:pPr>
            <a:endParaRPr lang="en-GB" b="0" i="0" dirty="0">
              <a:solidFill>
                <a:srgbClr val="141414"/>
              </a:solidFill>
              <a:effectLst/>
              <a:latin typeface="reithSerif"/>
            </a:endParaRPr>
          </a:p>
          <a:p>
            <a:pPr indent="0" algn="l">
              <a:buNone/>
            </a:pPr>
            <a:r>
              <a:rPr lang="en-GB" b="0" i="0" dirty="0">
                <a:solidFill>
                  <a:srgbClr val="141414"/>
                </a:solidFill>
                <a:effectLst/>
                <a:latin typeface="reithSerif"/>
              </a:rPr>
              <a:t>2,023 </a:t>
            </a:r>
            <a:r>
              <a:rPr lang="en-GB" b="0" i="0" dirty="0">
                <a:solidFill>
                  <a:srgbClr val="141414"/>
                </a:solidFill>
                <a:effectLst/>
                <a:latin typeface="ReithSans"/>
              </a:rPr>
              <a:t>homes were added per year on average in Central Bedfordshire between 2022 and 2025, which is less than the new target.</a:t>
            </a:r>
          </a:p>
          <a:p>
            <a:pPr indent="0" algn="l">
              <a:buNone/>
            </a:pPr>
            <a:endParaRPr lang="en-GB" b="0" i="0" dirty="0">
              <a:solidFill>
                <a:srgbClr val="141414"/>
              </a:solidFill>
              <a:effectLst/>
              <a:latin typeface="ReithSans"/>
            </a:endParaRPr>
          </a:p>
          <a:p>
            <a:pPr indent="0" algn="l">
              <a:buNone/>
            </a:pPr>
            <a:r>
              <a:rPr lang="en-GB" b="0" i="0" dirty="0">
                <a:solidFill>
                  <a:srgbClr val="141414"/>
                </a:solidFill>
                <a:effectLst/>
                <a:latin typeface="reithSerif"/>
              </a:rPr>
              <a:t>1,996 </a:t>
            </a:r>
            <a:r>
              <a:rPr lang="en-GB" b="0" i="0" dirty="0">
                <a:solidFill>
                  <a:srgbClr val="141414"/>
                </a:solidFill>
                <a:effectLst/>
                <a:latin typeface="ReithSans"/>
              </a:rPr>
              <a:t>new homes received their first Energy Performance Certificate (EPC)* in the year to March 2026, </a:t>
            </a:r>
            <a:r>
              <a:rPr lang="en-GB" b="0" i="0" dirty="0">
                <a:solidFill>
                  <a:srgbClr val="141414"/>
                </a:solidFill>
                <a:effectLst/>
                <a:latin typeface="reithSerif"/>
              </a:rPr>
              <a:t>533 </a:t>
            </a:r>
            <a:r>
              <a:rPr lang="en-GB" b="0" i="0" dirty="0">
                <a:solidFill>
                  <a:srgbClr val="141414"/>
                </a:solidFill>
                <a:effectLst/>
                <a:latin typeface="ReithSans"/>
              </a:rPr>
              <a:t>more than the year before.</a:t>
            </a:r>
          </a:p>
          <a:p>
            <a:pPr indent="0" algn="l">
              <a:buNone/>
            </a:pPr>
            <a:endParaRPr lang="en-GB" b="0" i="0" dirty="0">
              <a:solidFill>
                <a:srgbClr val="141414"/>
              </a:solidFill>
              <a:effectLst/>
              <a:latin typeface="ReithSans"/>
            </a:endParaRPr>
          </a:p>
          <a:p>
            <a:pPr indent="0" algn="l">
              <a:buNone/>
            </a:pPr>
            <a:r>
              <a:rPr lang="en-GB" b="1" i="0" dirty="0">
                <a:solidFill>
                  <a:srgbClr val="141414"/>
                </a:solidFill>
                <a:effectLst/>
                <a:latin typeface="ReithSans"/>
              </a:rPr>
              <a:t>Planning permission in Central Bedfordshire</a:t>
            </a:r>
            <a:endParaRPr lang="en-GB" b="0" i="0" dirty="0">
              <a:solidFill>
                <a:srgbClr val="141414"/>
              </a:solidFill>
              <a:effectLst/>
              <a:latin typeface="reithSerif"/>
            </a:endParaRPr>
          </a:p>
          <a:p>
            <a:pPr indent="0" algn="l">
              <a:buNone/>
            </a:pPr>
            <a:r>
              <a:rPr lang="en-GB" b="0" i="0" dirty="0">
                <a:solidFill>
                  <a:srgbClr val="000000"/>
                </a:solidFill>
                <a:effectLst/>
                <a:latin typeface="reithSerif"/>
              </a:rPr>
              <a:t>65%</a:t>
            </a:r>
            <a:r>
              <a:rPr lang="en-GB" dirty="0">
                <a:solidFill>
                  <a:srgbClr val="141414"/>
                </a:solidFill>
                <a:latin typeface="reithSerif"/>
              </a:rPr>
              <a:t> </a:t>
            </a:r>
            <a:r>
              <a:rPr lang="en-GB" b="0" i="0" dirty="0">
                <a:solidFill>
                  <a:srgbClr val="141414"/>
                </a:solidFill>
                <a:effectLst/>
                <a:latin typeface="ReithSans"/>
              </a:rPr>
              <a:t>of planning applications for housing decided by Central Bedfordshire Council in the year to March 2026 were granted compared with </a:t>
            </a:r>
            <a:r>
              <a:rPr lang="en-GB" b="0" i="0" dirty="0">
                <a:solidFill>
                  <a:srgbClr val="000000"/>
                </a:solidFill>
                <a:effectLst/>
                <a:latin typeface="reithSerif"/>
              </a:rPr>
              <a:t>76%</a:t>
            </a:r>
            <a:r>
              <a:rPr lang="en-GB" dirty="0">
                <a:solidFill>
                  <a:srgbClr val="141414"/>
                </a:solidFill>
                <a:latin typeface="reithSerif"/>
              </a:rPr>
              <a:t> </a:t>
            </a:r>
            <a:r>
              <a:rPr lang="en-GB" b="0" i="0" dirty="0">
                <a:solidFill>
                  <a:srgbClr val="141414"/>
                </a:solidFill>
                <a:effectLst/>
                <a:latin typeface="ReithSans"/>
              </a:rPr>
              <a:t>of applications across England overall.</a:t>
            </a:r>
          </a:p>
          <a:p>
            <a:pPr indent="0" algn="l">
              <a:buNone/>
            </a:pPr>
            <a:endParaRPr lang="en-GB" sz="1600" b="0" i="0" dirty="0">
              <a:solidFill>
                <a:srgbClr val="141414"/>
              </a:solidFill>
              <a:effectLst/>
              <a:latin typeface="ReithSans"/>
            </a:endParaRPr>
          </a:p>
          <a:p>
            <a:pPr indent="0" algn="l">
              <a:buNone/>
            </a:pPr>
            <a:endParaRPr lang="en-GB" sz="1400" b="1" dirty="0">
              <a:solidFill>
                <a:srgbClr val="141414"/>
              </a:solidFill>
              <a:latin typeface="ReithSans"/>
            </a:endParaRPr>
          </a:p>
          <a:p>
            <a:pPr indent="0" algn="l">
              <a:buNone/>
            </a:pPr>
            <a:r>
              <a:rPr lang="en-GB" sz="1400" b="1" i="0" dirty="0">
                <a:solidFill>
                  <a:srgbClr val="141414"/>
                </a:solidFill>
                <a:effectLst/>
                <a:latin typeface="ReithSans"/>
              </a:rPr>
              <a:t>Sources</a:t>
            </a:r>
          </a:p>
          <a:p>
            <a:pPr indent="0" algn="l">
              <a:buNone/>
            </a:pPr>
            <a:r>
              <a:rPr lang="en-GB" sz="1400" b="0" i="0" dirty="0">
                <a:solidFill>
                  <a:srgbClr val="141414"/>
                </a:solidFill>
                <a:effectLst/>
                <a:latin typeface="ReithSans"/>
              </a:rPr>
              <a:t>Targets are taken from the government’s consultation with councils. Figures on average new homes cover new builds, conversions and demolitions. The latest official housing data covering the year to March 2025 came out eight months later. * To track new housing in between annual releases, energy performance certificates are a good early indicator, but they are not the only measure used by the government. They do differ in time periods and in sources and EPCs also do not account for demolitions. Individual planning applications can be for single homes or large developments. Latest update: 19 June 2026’.</a:t>
            </a:r>
          </a:p>
        </p:txBody>
      </p:sp>
      <p:pic>
        <p:nvPicPr>
          <p:cNvPr id="6" name="Picture 5">
            <a:extLst>
              <a:ext uri="{FF2B5EF4-FFF2-40B4-BE49-F238E27FC236}">
                <a16:creationId xmlns:a16="http://schemas.microsoft.com/office/drawing/2014/main" id="{27AA020F-CAD3-D298-4BB1-99DEBE8F569F}"/>
              </a:ext>
            </a:extLst>
          </p:cNvPr>
          <p:cNvPicPr>
            <a:picLocks noChangeAspect="1"/>
          </p:cNvPicPr>
          <p:nvPr/>
        </p:nvPicPr>
        <p:blipFill>
          <a:blip r:embed="rId2"/>
          <a:stretch>
            <a:fillRect/>
          </a:stretch>
        </p:blipFill>
        <p:spPr>
          <a:xfrm>
            <a:off x="9118864" y="168763"/>
            <a:ext cx="2853175" cy="1140051"/>
          </a:xfrm>
          <a:prstGeom prst="rect">
            <a:avLst/>
          </a:prstGeom>
        </p:spPr>
      </p:pic>
      <p:sp>
        <p:nvSpPr>
          <p:cNvPr id="4" name="Footer Placeholder 3">
            <a:extLst>
              <a:ext uri="{FF2B5EF4-FFF2-40B4-BE49-F238E27FC236}">
                <a16:creationId xmlns:a16="http://schemas.microsoft.com/office/drawing/2014/main" id="{A067C052-43D1-06DE-C9E9-3038EE7975D4}"/>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547035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584EB-9184-B6C8-E60E-3F7220B854F5}"/>
              </a:ext>
            </a:extLst>
          </p:cNvPr>
          <p:cNvSpPr>
            <a:spLocks noGrp="1"/>
          </p:cNvSpPr>
          <p:nvPr>
            <p:ph type="title"/>
          </p:nvPr>
        </p:nvSpPr>
        <p:spPr/>
        <p:txBody>
          <a:bodyPr/>
          <a:lstStyle/>
          <a:p>
            <a:r>
              <a:rPr lang="en-GB" dirty="0"/>
              <a:t>CBC Consultation Website Information</a:t>
            </a:r>
          </a:p>
        </p:txBody>
      </p:sp>
      <p:sp>
        <p:nvSpPr>
          <p:cNvPr id="3" name="TextBox 2">
            <a:extLst>
              <a:ext uri="{FF2B5EF4-FFF2-40B4-BE49-F238E27FC236}">
                <a16:creationId xmlns:a16="http://schemas.microsoft.com/office/drawing/2014/main" id="{4F9DF776-CE97-E487-83CF-D513DAA1C57C}"/>
              </a:ext>
            </a:extLst>
          </p:cNvPr>
          <p:cNvSpPr txBox="1"/>
          <p:nvPr/>
        </p:nvSpPr>
        <p:spPr>
          <a:xfrm>
            <a:off x="838200" y="1690688"/>
            <a:ext cx="10817888" cy="2308324"/>
          </a:xfrm>
          <a:prstGeom prst="rect">
            <a:avLst/>
          </a:prstGeom>
          <a:noFill/>
        </p:spPr>
        <p:txBody>
          <a:bodyPr wrap="square" rtlCol="0">
            <a:spAutoFit/>
          </a:bodyPr>
          <a:lstStyle/>
          <a:p>
            <a:pPr marL="571500" indent="-571500">
              <a:buFont typeface="Arial" panose="020B0604020202020204" pitchFamily="34" charset="0"/>
              <a:buChar char="•"/>
            </a:pPr>
            <a:r>
              <a:rPr lang="en-GB" sz="3600" dirty="0"/>
              <a:t>Site details including type of development proposed.</a:t>
            </a:r>
          </a:p>
          <a:p>
            <a:pPr marL="571500" indent="-571500">
              <a:buFont typeface="Arial" panose="020B0604020202020204" pitchFamily="34" charset="0"/>
              <a:buChar char="•"/>
            </a:pPr>
            <a:r>
              <a:rPr lang="en-GB" sz="3600" dirty="0"/>
              <a:t>List of sites by Parish.</a:t>
            </a:r>
          </a:p>
          <a:p>
            <a:pPr marL="571500" indent="-571500">
              <a:buFont typeface="Arial" panose="020B0604020202020204" pitchFamily="34" charset="0"/>
              <a:buChar char="•"/>
            </a:pPr>
            <a:r>
              <a:rPr lang="en-GB" sz="3600" dirty="0"/>
              <a:t>Interactive Map showing all sites (tab to remove excluded sites).</a:t>
            </a:r>
          </a:p>
        </p:txBody>
      </p:sp>
      <p:sp>
        <p:nvSpPr>
          <p:cNvPr id="4" name="Slide Number Placeholder 3">
            <a:extLst>
              <a:ext uri="{FF2B5EF4-FFF2-40B4-BE49-F238E27FC236}">
                <a16:creationId xmlns:a16="http://schemas.microsoft.com/office/drawing/2014/main" id="{182BBCA2-78F8-4F94-F02D-4DFABC5E4C81}"/>
              </a:ext>
            </a:extLst>
          </p:cNvPr>
          <p:cNvSpPr>
            <a:spLocks noGrp="1"/>
          </p:cNvSpPr>
          <p:nvPr>
            <p:ph type="sldNum" sz="quarter" idx="12"/>
          </p:nvPr>
        </p:nvSpPr>
        <p:spPr/>
        <p:txBody>
          <a:bodyPr/>
          <a:lstStyle/>
          <a:p>
            <a:fld id="{A54C5530-2F5B-45D9-95E7-D22318790C86}" type="slidenum">
              <a:rPr lang="en-GB" smtClean="0"/>
              <a:t>4</a:t>
            </a:fld>
            <a:endParaRPr lang="en-GB"/>
          </a:p>
        </p:txBody>
      </p:sp>
      <p:pic>
        <p:nvPicPr>
          <p:cNvPr id="6" name="Picture 5">
            <a:extLst>
              <a:ext uri="{FF2B5EF4-FFF2-40B4-BE49-F238E27FC236}">
                <a16:creationId xmlns:a16="http://schemas.microsoft.com/office/drawing/2014/main" id="{3F202124-E585-9FA5-55B0-888502AD3C73}"/>
              </a:ext>
            </a:extLst>
          </p:cNvPr>
          <p:cNvPicPr>
            <a:picLocks noChangeAspect="1"/>
          </p:cNvPicPr>
          <p:nvPr/>
        </p:nvPicPr>
        <p:blipFill>
          <a:blip r:embed="rId2"/>
          <a:stretch>
            <a:fillRect/>
          </a:stretch>
        </p:blipFill>
        <p:spPr>
          <a:xfrm>
            <a:off x="9338825" y="0"/>
            <a:ext cx="2853175" cy="1140051"/>
          </a:xfrm>
          <a:prstGeom prst="rect">
            <a:avLst/>
          </a:prstGeom>
        </p:spPr>
      </p:pic>
      <p:sp>
        <p:nvSpPr>
          <p:cNvPr id="5" name="Footer Placeholder 4">
            <a:extLst>
              <a:ext uri="{FF2B5EF4-FFF2-40B4-BE49-F238E27FC236}">
                <a16:creationId xmlns:a16="http://schemas.microsoft.com/office/drawing/2014/main" id="{6BC75779-22FB-87D7-948C-F162FA4329F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87774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AA968-803B-8C73-5849-427DB17F82A2}"/>
              </a:ext>
            </a:extLst>
          </p:cNvPr>
          <p:cNvSpPr>
            <a:spLocks noGrp="1"/>
          </p:cNvSpPr>
          <p:nvPr>
            <p:ph type="title"/>
          </p:nvPr>
        </p:nvSpPr>
        <p:spPr/>
        <p:txBody>
          <a:bodyPr/>
          <a:lstStyle/>
          <a:p>
            <a:r>
              <a:rPr lang="en-GB" dirty="0"/>
              <a:t>What you will see when commenting</a:t>
            </a:r>
          </a:p>
        </p:txBody>
      </p:sp>
      <p:pic>
        <p:nvPicPr>
          <p:cNvPr id="4" name="Picture 3">
            <a:extLst>
              <a:ext uri="{FF2B5EF4-FFF2-40B4-BE49-F238E27FC236}">
                <a16:creationId xmlns:a16="http://schemas.microsoft.com/office/drawing/2014/main" id="{DB08A10B-09EA-4EE7-F7FF-68F5556C58B5}"/>
              </a:ext>
            </a:extLst>
          </p:cNvPr>
          <p:cNvPicPr>
            <a:picLocks noChangeAspect="1"/>
          </p:cNvPicPr>
          <p:nvPr/>
        </p:nvPicPr>
        <p:blipFill>
          <a:blip r:embed="rId2"/>
          <a:stretch>
            <a:fillRect/>
          </a:stretch>
        </p:blipFill>
        <p:spPr>
          <a:xfrm>
            <a:off x="1027523" y="1605577"/>
            <a:ext cx="8012782" cy="4778062"/>
          </a:xfrm>
          <a:prstGeom prst="rect">
            <a:avLst/>
          </a:prstGeom>
        </p:spPr>
      </p:pic>
      <p:sp>
        <p:nvSpPr>
          <p:cNvPr id="3" name="Slide Number Placeholder 2">
            <a:extLst>
              <a:ext uri="{FF2B5EF4-FFF2-40B4-BE49-F238E27FC236}">
                <a16:creationId xmlns:a16="http://schemas.microsoft.com/office/drawing/2014/main" id="{B7098631-9F07-759E-0DC8-BA488BEE0134}"/>
              </a:ext>
            </a:extLst>
          </p:cNvPr>
          <p:cNvSpPr>
            <a:spLocks noGrp="1"/>
          </p:cNvSpPr>
          <p:nvPr>
            <p:ph type="sldNum" sz="quarter" idx="12"/>
          </p:nvPr>
        </p:nvSpPr>
        <p:spPr/>
        <p:txBody>
          <a:bodyPr/>
          <a:lstStyle/>
          <a:p>
            <a:fld id="{A54C5530-2F5B-45D9-95E7-D22318790C86}" type="slidenum">
              <a:rPr lang="en-GB" smtClean="0"/>
              <a:t>5</a:t>
            </a:fld>
            <a:endParaRPr lang="en-GB"/>
          </a:p>
        </p:txBody>
      </p:sp>
      <p:pic>
        <p:nvPicPr>
          <p:cNvPr id="6" name="Picture 5">
            <a:extLst>
              <a:ext uri="{FF2B5EF4-FFF2-40B4-BE49-F238E27FC236}">
                <a16:creationId xmlns:a16="http://schemas.microsoft.com/office/drawing/2014/main" id="{305E642A-2D7E-D93E-B9D1-4FF578A50F45}"/>
              </a:ext>
            </a:extLst>
          </p:cNvPr>
          <p:cNvPicPr>
            <a:picLocks noChangeAspect="1"/>
          </p:cNvPicPr>
          <p:nvPr/>
        </p:nvPicPr>
        <p:blipFill>
          <a:blip r:embed="rId3"/>
          <a:stretch>
            <a:fillRect/>
          </a:stretch>
        </p:blipFill>
        <p:spPr>
          <a:xfrm>
            <a:off x="9524217" y="0"/>
            <a:ext cx="2853175" cy="1140051"/>
          </a:xfrm>
          <a:prstGeom prst="rect">
            <a:avLst/>
          </a:prstGeom>
        </p:spPr>
      </p:pic>
      <p:sp>
        <p:nvSpPr>
          <p:cNvPr id="5" name="Footer Placeholder 4">
            <a:extLst>
              <a:ext uri="{FF2B5EF4-FFF2-40B4-BE49-F238E27FC236}">
                <a16:creationId xmlns:a16="http://schemas.microsoft.com/office/drawing/2014/main" id="{66A39DA6-F5AC-16DB-F060-8A62E77104E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13755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2F45F-527C-CAF1-5FBF-676CF42A7C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F1C964-167A-4EBB-F02E-1C0BD07C0B62}"/>
              </a:ext>
            </a:extLst>
          </p:cNvPr>
          <p:cNvSpPr>
            <a:spLocks noGrp="1"/>
          </p:cNvSpPr>
          <p:nvPr>
            <p:ph type="title"/>
          </p:nvPr>
        </p:nvSpPr>
        <p:spPr/>
        <p:txBody>
          <a:bodyPr/>
          <a:lstStyle/>
          <a:p>
            <a:r>
              <a:rPr lang="en-GB" dirty="0"/>
              <a:t>Key Documents</a:t>
            </a:r>
          </a:p>
        </p:txBody>
      </p:sp>
      <p:sp>
        <p:nvSpPr>
          <p:cNvPr id="3" name="TextBox 2">
            <a:extLst>
              <a:ext uri="{FF2B5EF4-FFF2-40B4-BE49-F238E27FC236}">
                <a16:creationId xmlns:a16="http://schemas.microsoft.com/office/drawing/2014/main" id="{71560C54-04C3-7DC1-78A3-77ED98D27426}"/>
              </a:ext>
            </a:extLst>
          </p:cNvPr>
          <p:cNvSpPr txBox="1"/>
          <p:nvPr/>
        </p:nvSpPr>
        <p:spPr>
          <a:xfrm>
            <a:off x="838200" y="1539858"/>
            <a:ext cx="9399309" cy="5720477"/>
          </a:xfrm>
          <a:prstGeom prst="rect">
            <a:avLst/>
          </a:prstGeom>
          <a:noFill/>
        </p:spPr>
        <p:txBody>
          <a:bodyPr wrap="square" rtlCol="0">
            <a:spAutoFit/>
          </a:bodyPr>
          <a:lstStyle/>
          <a:p>
            <a:pPr marL="457200" indent="-457200">
              <a:buFont typeface="Arial" panose="020B0604020202020204" pitchFamily="34" charset="0"/>
              <a:buChar char="•"/>
            </a:pPr>
            <a:r>
              <a:rPr lang="en-GB" sz="2400" dirty="0"/>
              <a:t>National Policy Planning Framework 2024 (2025 is due later this year).</a:t>
            </a:r>
          </a:p>
          <a:p>
            <a:pPr marL="457200" indent="-457200">
              <a:buFont typeface="Arial" panose="020B0604020202020204" pitchFamily="34" charset="0"/>
              <a:buChar char="•"/>
            </a:pPr>
            <a:r>
              <a:rPr lang="en-GB" sz="2400" dirty="0"/>
              <a:t>CBC Local Plan 2015-2035.</a:t>
            </a:r>
          </a:p>
          <a:p>
            <a:pPr marL="457200" indent="-457200">
              <a:buFont typeface="Arial" panose="020B0604020202020204" pitchFamily="34" charset="0"/>
              <a:buChar char="•"/>
            </a:pPr>
            <a:r>
              <a:rPr lang="en-GB" sz="2400" dirty="0"/>
              <a:t>CBC Landscape Character Assessments.</a:t>
            </a:r>
          </a:p>
          <a:p>
            <a:pPr marL="457200" indent="-457200">
              <a:buFont typeface="Arial" panose="020B0604020202020204" pitchFamily="34" charset="0"/>
              <a:buChar char="•"/>
            </a:pPr>
            <a:r>
              <a:rPr lang="en-GB" sz="2400" dirty="0"/>
              <a:t>CBC Design Guide August 2023 (for developers).</a:t>
            </a:r>
          </a:p>
          <a:p>
            <a:pPr marL="457200" indent="-457200">
              <a:buFont typeface="Arial" panose="020B0604020202020204" pitchFamily="34" charset="0"/>
              <a:buChar char="•"/>
            </a:pPr>
            <a:r>
              <a:rPr lang="en-GB" sz="2400" dirty="0"/>
              <a:t>CBC Strategic Environmental Assessment Scoping Report.</a:t>
            </a:r>
          </a:p>
          <a:p>
            <a:pPr marL="457200" indent="-457200">
              <a:buFont typeface="Arial" panose="020B0604020202020204" pitchFamily="34" charset="0"/>
              <a:buChar char="•"/>
            </a:pPr>
            <a:r>
              <a:rPr lang="en-GB" sz="2400" dirty="0"/>
              <a:t>CBC Planning Portal (for previous applications).</a:t>
            </a:r>
          </a:p>
          <a:p>
            <a:endParaRPr lang="en-GB" sz="2400" dirty="0"/>
          </a:p>
          <a:p>
            <a:pPr marL="457200" indent="-457200">
              <a:lnSpc>
                <a:spcPct val="107000"/>
              </a:lnSpc>
              <a:spcAft>
                <a:spcPts val="800"/>
              </a:spcAft>
              <a:buFont typeface="Arial" panose="020B0604020202020204" pitchFamily="34" charset="0"/>
              <a:buChar char="•"/>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Neighbourhood Plan if you have one as it carries weight.</a:t>
            </a:r>
          </a:p>
          <a:p>
            <a:pPr>
              <a:lnSpc>
                <a:spcPct val="107000"/>
              </a:lnSpc>
              <a:spcAft>
                <a:spcPts val="800"/>
              </a:spcAf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457200" indent="-457200">
              <a:lnSpc>
                <a:spcPct val="107000"/>
              </a:lnSpc>
              <a:spcAft>
                <a:spcPts val="800"/>
              </a:spcAft>
              <a:buFont typeface="Arial" panose="020B0604020202020204" pitchFamily="34" charset="0"/>
              <a:buChar char="•"/>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CPRE Beds Responding to the CBC LP Site Submissions.</a:t>
            </a:r>
          </a:p>
          <a:p>
            <a:pPr marL="457200" indent="-457200">
              <a:lnSpc>
                <a:spcPct val="107000"/>
              </a:lnSpc>
              <a:spcAft>
                <a:spcPts val="800"/>
              </a:spcAft>
              <a:buFont typeface="Arial" panose="020B0604020202020204" pitchFamily="34" charset="0"/>
              <a:buChar char="•"/>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CPRE Beds CBC Local Plan Key Policies.</a:t>
            </a:r>
          </a:p>
          <a:p>
            <a:pPr marL="457200" indent="-457200">
              <a:lnSpc>
                <a:spcPct val="107000"/>
              </a:lnSpc>
              <a:spcAft>
                <a:spcPts val="800"/>
              </a:spcAft>
              <a:buFont typeface="Arial" panose="020B0604020202020204" pitchFamily="34" charset="0"/>
              <a:buChar char="•"/>
            </a:pPr>
            <a:r>
              <a:rPr lang="en-GB" sz="2400" kern="100" dirty="0">
                <a:latin typeface="Calibri" panose="020F0502020204030204" pitchFamily="34" charset="0"/>
                <a:ea typeface="Calibri" panose="020F0502020204030204" pitchFamily="34" charset="0"/>
                <a:cs typeface="Times New Roman" panose="02020603050405020304" pitchFamily="18" charset="0"/>
              </a:rPr>
              <a:t>CPRE Planning Explained (Local Plans and Neighbourhood Plans).</a:t>
            </a:r>
            <a:endParaRPr lang="en-GB"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buFont typeface="Arial" panose="020B0604020202020204" pitchFamily="34" charset="0"/>
              <a:buChar char="•"/>
            </a:pPr>
            <a:endParaRPr lang="en-GB" sz="3600" dirty="0"/>
          </a:p>
        </p:txBody>
      </p:sp>
      <p:sp>
        <p:nvSpPr>
          <p:cNvPr id="4" name="Slide Number Placeholder 3">
            <a:extLst>
              <a:ext uri="{FF2B5EF4-FFF2-40B4-BE49-F238E27FC236}">
                <a16:creationId xmlns:a16="http://schemas.microsoft.com/office/drawing/2014/main" id="{07FA991D-C911-22FD-F109-922B76E3262C}"/>
              </a:ext>
            </a:extLst>
          </p:cNvPr>
          <p:cNvSpPr>
            <a:spLocks noGrp="1"/>
          </p:cNvSpPr>
          <p:nvPr>
            <p:ph type="sldNum" sz="quarter" idx="12"/>
          </p:nvPr>
        </p:nvSpPr>
        <p:spPr/>
        <p:txBody>
          <a:bodyPr/>
          <a:lstStyle/>
          <a:p>
            <a:fld id="{A54C5530-2F5B-45D9-95E7-D22318790C86}" type="slidenum">
              <a:rPr lang="en-GB" smtClean="0"/>
              <a:t>6</a:t>
            </a:fld>
            <a:endParaRPr lang="en-GB"/>
          </a:p>
        </p:txBody>
      </p:sp>
      <p:pic>
        <p:nvPicPr>
          <p:cNvPr id="6" name="Picture 5">
            <a:extLst>
              <a:ext uri="{FF2B5EF4-FFF2-40B4-BE49-F238E27FC236}">
                <a16:creationId xmlns:a16="http://schemas.microsoft.com/office/drawing/2014/main" id="{7EBB8CE2-4F56-74E6-BC94-72B7E7F6FB02}"/>
              </a:ext>
            </a:extLst>
          </p:cNvPr>
          <p:cNvPicPr>
            <a:picLocks noChangeAspect="1"/>
          </p:cNvPicPr>
          <p:nvPr/>
        </p:nvPicPr>
        <p:blipFill>
          <a:blip r:embed="rId2"/>
          <a:stretch>
            <a:fillRect/>
          </a:stretch>
        </p:blipFill>
        <p:spPr>
          <a:xfrm>
            <a:off x="9128290" y="136525"/>
            <a:ext cx="2853175" cy="1140051"/>
          </a:xfrm>
          <a:prstGeom prst="rect">
            <a:avLst/>
          </a:prstGeom>
        </p:spPr>
      </p:pic>
      <p:sp>
        <p:nvSpPr>
          <p:cNvPr id="5" name="Footer Placeholder 4">
            <a:extLst>
              <a:ext uri="{FF2B5EF4-FFF2-40B4-BE49-F238E27FC236}">
                <a16:creationId xmlns:a16="http://schemas.microsoft.com/office/drawing/2014/main" id="{2C825B21-FACB-0B46-41A0-F72EF57BDE1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419430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90F35-C1B9-3CA3-4B76-35A1175AB5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80615-746D-F0AE-C6EF-D39FFDF82426}"/>
              </a:ext>
            </a:extLst>
          </p:cNvPr>
          <p:cNvSpPr>
            <a:spLocks noGrp="1"/>
          </p:cNvSpPr>
          <p:nvPr>
            <p:ph type="title"/>
          </p:nvPr>
        </p:nvSpPr>
        <p:spPr/>
        <p:txBody>
          <a:bodyPr/>
          <a:lstStyle/>
          <a:p>
            <a:r>
              <a:rPr lang="en-GB" dirty="0"/>
              <a:t>Other Sources (there may be more)</a:t>
            </a:r>
          </a:p>
        </p:txBody>
      </p:sp>
      <p:sp>
        <p:nvSpPr>
          <p:cNvPr id="4" name="TextBox 3">
            <a:extLst>
              <a:ext uri="{FF2B5EF4-FFF2-40B4-BE49-F238E27FC236}">
                <a16:creationId xmlns:a16="http://schemas.microsoft.com/office/drawing/2014/main" id="{7E8975F4-8DE1-EEFA-BC94-4D6290629327}"/>
              </a:ext>
            </a:extLst>
          </p:cNvPr>
          <p:cNvSpPr txBox="1"/>
          <p:nvPr/>
        </p:nvSpPr>
        <p:spPr>
          <a:xfrm>
            <a:off x="838200" y="1690688"/>
            <a:ext cx="10719062" cy="5592493"/>
          </a:xfrm>
          <a:prstGeom prst="rect">
            <a:avLst/>
          </a:prstGeom>
          <a:noFill/>
        </p:spPr>
        <p:txBody>
          <a:bodyPr wrap="square">
            <a:spAutoFit/>
          </a:bodyPr>
          <a:lstStyle/>
          <a:p>
            <a:pPr marL="571500" indent="-571500">
              <a:lnSpc>
                <a:spcPct val="107000"/>
              </a:lnSpc>
              <a:spcAft>
                <a:spcPts val="800"/>
              </a:spcAft>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Environment Agency (flood risk maps and forecasts).</a:t>
            </a:r>
          </a:p>
          <a:p>
            <a:pPr marL="571500" indent="-571500">
              <a:lnSpc>
                <a:spcPct val="107000"/>
              </a:lnSpc>
              <a:spcAft>
                <a:spcPts val="800"/>
              </a:spcAft>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Rivers Trust (sewage discharges).</a:t>
            </a:r>
          </a:p>
          <a:p>
            <a:pPr marL="571500" indent="-571500">
              <a:lnSpc>
                <a:spcPct val="107000"/>
              </a:lnSpc>
              <a:spcAft>
                <a:spcPts val="800"/>
              </a:spcAft>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Woodlands Trust (Ancient Woodlands).</a:t>
            </a:r>
          </a:p>
          <a:p>
            <a:pPr marL="571500" indent="-571500">
              <a:lnSpc>
                <a:spcPct val="107000"/>
              </a:lnSpc>
              <a:spcAft>
                <a:spcPts val="800"/>
              </a:spcAft>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Natural England (Sites of Special Scientific Interest).</a:t>
            </a:r>
          </a:p>
          <a:p>
            <a:pPr marL="571500" indent="-571500">
              <a:lnSpc>
                <a:spcPct val="107000"/>
              </a:lnSpc>
              <a:spcAft>
                <a:spcPts val="800"/>
              </a:spcAft>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RSPB and Wildlife Trust Beds, </a:t>
            </a:r>
            <a:r>
              <a:rPr lang="en-GB" sz="3200" kern="100" dirty="0" err="1">
                <a:effectLst/>
                <a:latin typeface="Calibri" panose="020F0502020204030204" pitchFamily="34" charset="0"/>
                <a:ea typeface="Calibri" panose="020F0502020204030204" pitchFamily="34" charset="0"/>
                <a:cs typeface="Times New Roman" panose="02020603050405020304" pitchFamily="18" charset="0"/>
              </a:rPr>
              <a:t>Cambs</a:t>
            </a: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GB" sz="3200" kern="100" dirty="0" err="1">
                <a:effectLst/>
                <a:latin typeface="Calibri" panose="020F0502020204030204" pitchFamily="34" charset="0"/>
                <a:ea typeface="Calibri" panose="020F0502020204030204" pitchFamily="34" charset="0"/>
                <a:cs typeface="Times New Roman" panose="02020603050405020304" pitchFamily="18" charset="0"/>
              </a:rPr>
              <a:t>Northhants</a:t>
            </a: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 (Nature </a:t>
            </a:r>
            <a:r>
              <a:rPr lang="en-GB" sz="3200" kern="100" dirty="0">
                <a:latin typeface="Calibri" panose="020F0502020204030204" pitchFamily="34" charset="0"/>
                <a:ea typeface="Calibri" panose="020F0502020204030204" pitchFamily="34" charset="0"/>
                <a:cs typeface="Times New Roman" panose="02020603050405020304" pitchFamily="18" charset="0"/>
              </a:rPr>
              <a:t>R</a:t>
            </a: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eserves)</a:t>
            </a:r>
          </a:p>
          <a:p>
            <a:pPr marL="571500" indent="-571500">
              <a:lnSpc>
                <a:spcPct val="107000"/>
              </a:lnSpc>
              <a:spcAft>
                <a:spcPts val="800"/>
              </a:spcAft>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Long distance walks e.g. Greensand Ridge Walk.</a:t>
            </a:r>
          </a:p>
          <a:p>
            <a:pPr marL="571500" indent="-571500">
              <a:lnSpc>
                <a:spcPct val="107000"/>
              </a:lnSpc>
              <a:spcAft>
                <a:spcPts val="800"/>
              </a:spcAft>
              <a:buFont typeface="Arial" panose="020B0604020202020204" pitchFamily="34" charset="0"/>
              <a:buChar char="•"/>
            </a:pPr>
            <a:r>
              <a:rPr lang="en-GB" sz="3200" kern="100" dirty="0">
                <a:effectLst/>
                <a:latin typeface="Calibri" panose="020F0502020204030204" pitchFamily="34" charset="0"/>
                <a:ea typeface="Calibri" panose="020F0502020204030204" pitchFamily="34" charset="0"/>
                <a:cs typeface="Times New Roman" panose="02020603050405020304" pitchFamily="18" charset="0"/>
              </a:rPr>
              <a:t>Other interested parties e.g. Greensand Ridge Trust.</a:t>
            </a:r>
          </a:p>
          <a:p>
            <a:pPr>
              <a:lnSpc>
                <a:spcPct val="107000"/>
              </a:lnSpc>
              <a:spcAft>
                <a:spcPts val="800"/>
              </a:spcAft>
            </a:pPr>
            <a:endParaRPr lang="en-GB"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1B9543B5-83D4-7B80-F245-EF0E9491A71D}"/>
              </a:ext>
            </a:extLst>
          </p:cNvPr>
          <p:cNvSpPr>
            <a:spLocks noGrp="1"/>
          </p:cNvSpPr>
          <p:nvPr>
            <p:ph type="sldNum" sz="quarter" idx="12"/>
          </p:nvPr>
        </p:nvSpPr>
        <p:spPr/>
        <p:txBody>
          <a:bodyPr/>
          <a:lstStyle/>
          <a:p>
            <a:fld id="{A54C5530-2F5B-45D9-95E7-D22318790C86}" type="slidenum">
              <a:rPr lang="en-GB" smtClean="0"/>
              <a:t>7</a:t>
            </a:fld>
            <a:endParaRPr lang="en-GB"/>
          </a:p>
        </p:txBody>
      </p:sp>
      <p:pic>
        <p:nvPicPr>
          <p:cNvPr id="8" name="Picture 7">
            <a:extLst>
              <a:ext uri="{FF2B5EF4-FFF2-40B4-BE49-F238E27FC236}">
                <a16:creationId xmlns:a16="http://schemas.microsoft.com/office/drawing/2014/main" id="{0F13EB34-C28F-795B-2BA5-7967F0D44373}"/>
              </a:ext>
            </a:extLst>
          </p:cNvPr>
          <p:cNvPicPr>
            <a:picLocks noChangeAspect="1"/>
          </p:cNvPicPr>
          <p:nvPr/>
        </p:nvPicPr>
        <p:blipFill>
          <a:blip r:embed="rId2"/>
          <a:stretch>
            <a:fillRect/>
          </a:stretch>
        </p:blipFill>
        <p:spPr>
          <a:xfrm>
            <a:off x="9338825" y="-112145"/>
            <a:ext cx="2853175" cy="1140051"/>
          </a:xfrm>
          <a:prstGeom prst="rect">
            <a:avLst/>
          </a:prstGeom>
        </p:spPr>
      </p:pic>
      <p:sp>
        <p:nvSpPr>
          <p:cNvPr id="5" name="Footer Placeholder 4">
            <a:extLst>
              <a:ext uri="{FF2B5EF4-FFF2-40B4-BE49-F238E27FC236}">
                <a16:creationId xmlns:a16="http://schemas.microsoft.com/office/drawing/2014/main" id="{D1E27F1C-2488-D107-600A-28888D2FA998}"/>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250968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68EEE-0364-84A1-55F0-72F527025B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0BA1E2-A153-3571-A77E-9845011C6C64}"/>
              </a:ext>
            </a:extLst>
          </p:cNvPr>
          <p:cNvSpPr>
            <a:spLocks noGrp="1"/>
          </p:cNvSpPr>
          <p:nvPr>
            <p:ph type="title"/>
          </p:nvPr>
        </p:nvSpPr>
        <p:spPr/>
        <p:txBody>
          <a:bodyPr/>
          <a:lstStyle/>
          <a:p>
            <a:r>
              <a:rPr lang="en-GB" dirty="0"/>
              <a:t>Some things to consider when commenting</a:t>
            </a:r>
          </a:p>
        </p:txBody>
      </p:sp>
      <p:sp>
        <p:nvSpPr>
          <p:cNvPr id="4" name="TextBox 3">
            <a:extLst>
              <a:ext uri="{FF2B5EF4-FFF2-40B4-BE49-F238E27FC236}">
                <a16:creationId xmlns:a16="http://schemas.microsoft.com/office/drawing/2014/main" id="{F8C7F295-A917-CCAE-BA5E-DA0C63F9F60B}"/>
              </a:ext>
            </a:extLst>
          </p:cNvPr>
          <p:cNvSpPr txBox="1"/>
          <p:nvPr/>
        </p:nvSpPr>
        <p:spPr>
          <a:xfrm>
            <a:off x="838200" y="1445531"/>
            <a:ext cx="10719062" cy="5510676"/>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Existing rights of way within or adjacent to. </a:t>
            </a:r>
            <a:r>
              <a:rPr lang="en-GB" sz="2000" kern="100" dirty="0">
                <a:latin typeface="Calibri" panose="020F0502020204030204" pitchFamily="34" charset="0"/>
                <a:ea typeface="Calibri" panose="020F0502020204030204" pitchFamily="34" charset="0"/>
                <a:cs typeface="Times New Roman" panose="02020603050405020304" pitchFamily="18" charset="0"/>
              </a:rPr>
              <a:t>W</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ill the development impact the amenity of the walk?</a:t>
            </a:r>
          </a:p>
          <a:p>
            <a:pPr marL="342900" indent="-342900">
              <a:lnSpc>
                <a:spcPct val="107000"/>
              </a:lnSpc>
              <a:spcAft>
                <a:spcPts val="800"/>
              </a:spcAft>
              <a:buFont typeface="Arial" panose="020B0604020202020204" pitchFamily="34" charset="0"/>
              <a:buChar char="•"/>
            </a:pPr>
            <a:r>
              <a:rPr lang="en-GB" sz="2000" kern="100" dirty="0">
                <a:latin typeface="Calibri" panose="020F0502020204030204" pitchFamily="34" charset="0"/>
                <a:ea typeface="Calibri" panose="020F0502020204030204" pitchFamily="34" charset="0"/>
                <a:cs typeface="Times New Roman" panose="02020603050405020304" pitchFamily="18" charset="0"/>
              </a:rPr>
              <a:t>A</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djacent to or containing listed Buildings, Conservation Areas, Ancient Woodlands, SSSI, Green Space etc?</a:t>
            </a:r>
          </a:p>
          <a:p>
            <a:pPr marL="342900" indent="-342900">
              <a:lnSpc>
                <a:spcPct val="107000"/>
              </a:lnSpc>
              <a:spcAft>
                <a:spcPts val="800"/>
              </a:spcAft>
              <a:buFont typeface="Arial" panose="020B0604020202020204" pitchFamily="34" charset="0"/>
              <a:buChar char="•"/>
            </a:pPr>
            <a:r>
              <a:rPr lang="en-GB" sz="2000" kern="100" dirty="0">
                <a:latin typeface="Calibri" panose="020F0502020204030204" pitchFamily="34" charset="0"/>
                <a:ea typeface="Calibri" panose="020F0502020204030204" pitchFamily="34" charset="0"/>
                <a:cs typeface="Times New Roman" panose="02020603050405020304" pitchFamily="18" charset="0"/>
              </a:rPr>
              <a:t>Previous, failed applications on submitted sites.</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Contradicts the Neighbourhood Plan?</a:t>
            </a:r>
          </a:p>
          <a:p>
            <a:pPr marL="342900" indent="-342900">
              <a:lnSpc>
                <a:spcPct val="107000"/>
              </a:lnSpc>
              <a:spcAft>
                <a:spcPts val="8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Archaeological value?</a:t>
            </a:r>
          </a:p>
          <a:p>
            <a:pPr marL="342900" indent="-342900">
              <a:lnSpc>
                <a:spcPct val="107000"/>
              </a:lnSpc>
              <a:spcAft>
                <a:spcPts val="8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Key CBC Local Plan Policies e.g. Outside of the settlement area, coalescence of neighbouring settlements?</a:t>
            </a:r>
          </a:p>
          <a:p>
            <a:pPr marL="342900" indent="-342900">
              <a:lnSpc>
                <a:spcPct val="107000"/>
              </a:lnSpc>
              <a:spcAft>
                <a:spcPts val="8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Sustainability?</a:t>
            </a:r>
          </a:p>
          <a:p>
            <a:pPr marL="342900" indent="-342900">
              <a:lnSpc>
                <a:spcPct val="107000"/>
              </a:lnSpc>
              <a:spcAft>
                <a:spcPts val="8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Access and traffic issues?</a:t>
            </a:r>
          </a:p>
          <a:p>
            <a:pPr marL="342900" indent="-342900">
              <a:lnSpc>
                <a:spcPct val="107000"/>
              </a:lnSpc>
              <a:spcAft>
                <a:spcPts val="8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Housing need identified in the Neighbourhood Plan; </a:t>
            </a:r>
            <a:r>
              <a:rPr lang="en-GB" sz="2000" kern="100" dirty="0">
                <a:latin typeface="Calibri" panose="020F0502020204030204" pitchFamily="34" charset="0"/>
                <a:ea typeface="Calibri" panose="020F0502020204030204" pitchFamily="34" charset="0"/>
                <a:cs typeface="Times New Roman" panose="02020603050405020304" pitchFamily="18" charset="0"/>
              </a:rPr>
              <a:t>has it been </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achieved?</a:t>
            </a:r>
          </a:p>
          <a:p>
            <a:pPr marL="342900" indent="-342900">
              <a:lnSpc>
                <a:spcPct val="107000"/>
              </a:lnSpc>
              <a:spcAft>
                <a:spcPts val="800"/>
              </a:spcAft>
              <a:buFont typeface="Arial" panose="020B0604020202020204" pitchFamily="34" charset="0"/>
              <a:buChar char="•"/>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Characteristics of the applicable LCA?</a:t>
            </a:r>
          </a:p>
          <a:p>
            <a:pPr>
              <a:lnSpc>
                <a:spcPct val="107000"/>
              </a:lnSpc>
              <a:spcAft>
                <a:spcPts val="800"/>
              </a:spcAft>
            </a:pPr>
            <a:r>
              <a:rPr lang="en-GB" sz="2800" kern="100" dirty="0">
                <a:effectLst/>
                <a:latin typeface="Calibri" panose="020F0502020204030204" pitchFamily="34" charset="0"/>
                <a:ea typeface="Calibri" panose="020F0502020204030204" pitchFamily="34" charset="0"/>
                <a:cs typeface="Times New Roman" panose="02020603050405020304" pitchFamily="18" charset="0"/>
              </a:rPr>
              <a:t>See CPRE Documents </a:t>
            </a:r>
            <a:r>
              <a:rPr lang="en-GB" sz="2800" kern="100" dirty="0">
                <a:latin typeface="Calibri" panose="020F0502020204030204" pitchFamily="34" charset="0"/>
                <a:ea typeface="Calibri" panose="020F0502020204030204" pitchFamily="34" charset="0"/>
                <a:cs typeface="Times New Roman" panose="02020603050405020304" pitchFamily="18" charset="0"/>
              </a:rPr>
              <a:t>(</a:t>
            </a:r>
            <a:r>
              <a:rPr lang="en-GB" sz="2800" kern="100" dirty="0">
                <a:effectLst/>
                <a:latin typeface="Calibri" panose="020F0502020204030204" pitchFamily="34" charset="0"/>
                <a:ea typeface="Calibri" panose="020F0502020204030204" pitchFamily="34" charset="0"/>
                <a:cs typeface="Times New Roman" panose="02020603050405020304" pitchFamily="18" charset="0"/>
              </a:rPr>
              <a:t>slide 6) for further guidance.</a:t>
            </a:r>
          </a:p>
        </p:txBody>
      </p:sp>
      <p:sp>
        <p:nvSpPr>
          <p:cNvPr id="3" name="Slide Number Placeholder 2">
            <a:extLst>
              <a:ext uri="{FF2B5EF4-FFF2-40B4-BE49-F238E27FC236}">
                <a16:creationId xmlns:a16="http://schemas.microsoft.com/office/drawing/2014/main" id="{0EFD2403-8235-2375-4220-C349777DB41A}"/>
              </a:ext>
            </a:extLst>
          </p:cNvPr>
          <p:cNvSpPr>
            <a:spLocks noGrp="1"/>
          </p:cNvSpPr>
          <p:nvPr>
            <p:ph type="sldNum" sz="quarter" idx="12"/>
          </p:nvPr>
        </p:nvSpPr>
        <p:spPr/>
        <p:txBody>
          <a:bodyPr/>
          <a:lstStyle/>
          <a:p>
            <a:fld id="{A54C5530-2F5B-45D9-95E7-D22318790C86}" type="slidenum">
              <a:rPr lang="en-GB" smtClean="0"/>
              <a:t>8</a:t>
            </a:fld>
            <a:endParaRPr lang="en-GB"/>
          </a:p>
        </p:txBody>
      </p:sp>
      <p:pic>
        <p:nvPicPr>
          <p:cNvPr id="6" name="Picture 5">
            <a:extLst>
              <a:ext uri="{FF2B5EF4-FFF2-40B4-BE49-F238E27FC236}">
                <a16:creationId xmlns:a16="http://schemas.microsoft.com/office/drawing/2014/main" id="{E5457E88-2FE6-6403-18BE-B29D4D18F26D}"/>
              </a:ext>
            </a:extLst>
          </p:cNvPr>
          <p:cNvPicPr>
            <a:picLocks noChangeAspect="1"/>
          </p:cNvPicPr>
          <p:nvPr/>
        </p:nvPicPr>
        <p:blipFill>
          <a:blip r:embed="rId2"/>
          <a:stretch>
            <a:fillRect/>
          </a:stretch>
        </p:blipFill>
        <p:spPr>
          <a:xfrm>
            <a:off x="9338825" y="-112145"/>
            <a:ext cx="2853175" cy="1140051"/>
          </a:xfrm>
          <a:prstGeom prst="rect">
            <a:avLst/>
          </a:prstGeom>
        </p:spPr>
      </p:pic>
      <p:sp>
        <p:nvSpPr>
          <p:cNvPr id="5" name="Footer Placeholder 4">
            <a:extLst>
              <a:ext uri="{FF2B5EF4-FFF2-40B4-BE49-F238E27FC236}">
                <a16:creationId xmlns:a16="http://schemas.microsoft.com/office/drawing/2014/main" id="{B34611FE-2419-C45B-267A-4CD0EC3F7CC1}"/>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769471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C88E6-18C3-4AB4-BCFB-E9A2CE556681}"/>
              </a:ext>
            </a:extLst>
          </p:cNvPr>
          <p:cNvSpPr>
            <a:spLocks noGrp="1"/>
          </p:cNvSpPr>
          <p:nvPr>
            <p:ph type="title"/>
          </p:nvPr>
        </p:nvSpPr>
        <p:spPr/>
        <p:txBody>
          <a:bodyPr>
            <a:normAutofit fontScale="90000"/>
          </a:bodyPr>
          <a:lstStyle/>
          <a:p>
            <a:r>
              <a:rPr lang="en-GB" dirty="0"/>
              <a:t>The CBC Design Guide</a:t>
            </a:r>
            <a:br>
              <a:rPr lang="en-GB" dirty="0"/>
            </a:br>
            <a:br>
              <a:rPr lang="en-GB" dirty="0"/>
            </a:br>
            <a:r>
              <a:rPr lang="en-GB" sz="2700" dirty="0"/>
              <a:t>Extract from CBC Design Guide section 5.39 </a:t>
            </a:r>
          </a:p>
        </p:txBody>
      </p:sp>
      <p:graphicFrame>
        <p:nvGraphicFramePr>
          <p:cNvPr id="3" name="Object 2">
            <a:extLst>
              <a:ext uri="{FF2B5EF4-FFF2-40B4-BE49-F238E27FC236}">
                <a16:creationId xmlns:a16="http://schemas.microsoft.com/office/drawing/2014/main" id="{1E4BB06A-FBF3-2705-A0F0-E2385978A9D5}"/>
              </a:ext>
            </a:extLst>
          </p:cNvPr>
          <p:cNvGraphicFramePr>
            <a:graphicFrameLocks noChangeAspect="1"/>
          </p:cNvGraphicFramePr>
          <p:nvPr>
            <p:extLst>
              <p:ext uri="{D42A27DB-BD31-4B8C-83A1-F6EECF244321}">
                <p14:modId xmlns:p14="http://schemas.microsoft.com/office/powerpoint/2010/main" val="589815324"/>
              </p:ext>
            </p:extLst>
          </p:nvPr>
        </p:nvGraphicFramePr>
        <p:xfrm>
          <a:off x="3300953" y="3531746"/>
          <a:ext cx="914400" cy="792163"/>
        </p:xfrm>
        <a:graphic>
          <a:graphicData uri="http://schemas.openxmlformats.org/presentationml/2006/ole">
            <mc:AlternateContent xmlns:mc="http://schemas.openxmlformats.org/markup-compatibility/2006">
              <mc:Choice xmlns:v="urn:schemas-microsoft-com:vml" Requires="v">
                <p:oleObj name="Acrobat Document" showAsIcon="1" r:id="rId2" imgW="914400" imgH="792685" progId="Acrobat.Document.DC">
                  <p:embed/>
                </p:oleObj>
              </mc:Choice>
              <mc:Fallback>
                <p:oleObj name="Acrobat Document" showAsIcon="1" r:id="rId2" imgW="914400" imgH="792685" progId="Acrobat.Document.DC">
                  <p:embed/>
                  <p:pic>
                    <p:nvPicPr>
                      <p:cNvPr id="0" name=""/>
                      <p:cNvPicPr/>
                      <p:nvPr/>
                    </p:nvPicPr>
                    <p:blipFill>
                      <a:blip r:embed="rId3"/>
                      <a:stretch>
                        <a:fillRect/>
                      </a:stretch>
                    </p:blipFill>
                    <p:spPr>
                      <a:xfrm>
                        <a:off x="3300953" y="3531746"/>
                        <a:ext cx="914400" cy="792163"/>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5DEF0AD7-6822-AB4C-6ED4-E7C8560E583B}"/>
              </a:ext>
            </a:extLst>
          </p:cNvPr>
          <p:cNvSpPr>
            <a:spLocks noGrp="1"/>
          </p:cNvSpPr>
          <p:nvPr>
            <p:ph type="sldNum" sz="quarter" idx="12"/>
          </p:nvPr>
        </p:nvSpPr>
        <p:spPr/>
        <p:txBody>
          <a:bodyPr/>
          <a:lstStyle/>
          <a:p>
            <a:fld id="{A54C5530-2F5B-45D9-95E7-D22318790C86}" type="slidenum">
              <a:rPr lang="en-GB" smtClean="0"/>
              <a:t>9</a:t>
            </a:fld>
            <a:endParaRPr lang="en-GB"/>
          </a:p>
        </p:txBody>
      </p:sp>
      <p:pic>
        <p:nvPicPr>
          <p:cNvPr id="6" name="Picture 5">
            <a:extLst>
              <a:ext uri="{FF2B5EF4-FFF2-40B4-BE49-F238E27FC236}">
                <a16:creationId xmlns:a16="http://schemas.microsoft.com/office/drawing/2014/main" id="{EF7D88CC-D980-3BE4-3320-A78E1CD6ACD0}"/>
              </a:ext>
            </a:extLst>
          </p:cNvPr>
          <p:cNvPicPr>
            <a:picLocks noChangeAspect="1"/>
          </p:cNvPicPr>
          <p:nvPr/>
        </p:nvPicPr>
        <p:blipFill>
          <a:blip r:embed="rId4"/>
          <a:stretch>
            <a:fillRect/>
          </a:stretch>
        </p:blipFill>
        <p:spPr>
          <a:xfrm>
            <a:off x="9203704" y="0"/>
            <a:ext cx="2853175" cy="1140051"/>
          </a:xfrm>
          <a:prstGeom prst="rect">
            <a:avLst/>
          </a:prstGeom>
        </p:spPr>
      </p:pic>
      <p:sp>
        <p:nvSpPr>
          <p:cNvPr id="5" name="Footer Placeholder 4">
            <a:extLst>
              <a:ext uri="{FF2B5EF4-FFF2-40B4-BE49-F238E27FC236}">
                <a16:creationId xmlns:a16="http://schemas.microsoft.com/office/drawing/2014/main" id="{55CEBF6E-DFFD-1227-DE56-15DA1E7BD1A1}"/>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5899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TotalTime>
  <Words>1413</Words>
  <Application>Microsoft Office PowerPoint</Application>
  <PresentationFormat>Widescreen</PresentationFormat>
  <Paragraphs>126</Paragraphs>
  <Slides>16</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5" baseType="lpstr">
      <vt:lpstr>Aptos</vt:lpstr>
      <vt:lpstr>Arial</vt:lpstr>
      <vt:lpstr>Calibri</vt:lpstr>
      <vt:lpstr>Calibri Light</vt:lpstr>
      <vt:lpstr>Georgia</vt:lpstr>
      <vt:lpstr>ReithSans</vt:lpstr>
      <vt:lpstr>reithSerif</vt:lpstr>
      <vt:lpstr>Office Theme</vt:lpstr>
      <vt:lpstr>Acrobat Document</vt:lpstr>
      <vt:lpstr>Responding to CBC Site Submissions</vt:lpstr>
      <vt:lpstr>Context - the Numbers</vt:lpstr>
      <vt:lpstr>Extract from BBC News Website</vt:lpstr>
      <vt:lpstr>CBC Consultation Website Information</vt:lpstr>
      <vt:lpstr>What you will see when commenting</vt:lpstr>
      <vt:lpstr>Key Documents</vt:lpstr>
      <vt:lpstr>Other Sources (there may be more)</vt:lpstr>
      <vt:lpstr>Some things to consider when commenting</vt:lpstr>
      <vt:lpstr>The CBC Design Guide  Extract from CBC Design Guide section 5.39 </vt:lpstr>
      <vt:lpstr>Examples 1</vt:lpstr>
      <vt:lpstr>Examples 2</vt:lpstr>
      <vt:lpstr>Examples 3</vt:lpstr>
      <vt:lpstr>What to do?</vt:lpstr>
      <vt:lpstr>CPRE Bedfordshire Support</vt:lpstr>
      <vt:lpstr>Questions?</vt:lpstr>
      <vt:lpstr>Local Plan Consultation July-Aug 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Mike Amos</dc:creator>
  <cp:lastModifiedBy>Mike Amos</cp:lastModifiedBy>
  <cp:revision>88</cp:revision>
  <dcterms:created xsi:type="dcterms:W3CDTF">2026-07-22T10:26:40Z</dcterms:created>
  <dcterms:modified xsi:type="dcterms:W3CDTF">2026-07-27T13:29:26Z</dcterms:modified>
</cp:coreProperties>
</file>